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5"/>
  </p:notesMasterIdLst>
  <p:handoutMasterIdLst>
    <p:handoutMasterId r:id="rId16"/>
  </p:handoutMasterIdLst>
  <p:sldIdLst>
    <p:sldId id="638" r:id="rId2"/>
    <p:sldId id="639" r:id="rId3"/>
    <p:sldId id="692" r:id="rId4"/>
    <p:sldId id="697" r:id="rId5"/>
    <p:sldId id="693" r:id="rId6"/>
    <p:sldId id="704" r:id="rId7"/>
    <p:sldId id="703" r:id="rId8"/>
    <p:sldId id="696" r:id="rId9"/>
    <p:sldId id="701" r:id="rId10"/>
    <p:sldId id="707" r:id="rId11"/>
    <p:sldId id="705" r:id="rId12"/>
    <p:sldId id="706" r:id="rId13"/>
    <p:sldId id="689" r:id="rId14"/>
  </p:sldIdLst>
  <p:sldSz cx="12192000" cy="6858000"/>
  <p:notesSz cx="6811963" cy="9942513"/>
  <p:defaultText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5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7E42"/>
    <a:srgbClr val="ED6E05"/>
    <a:srgbClr val="DE8018"/>
    <a:srgbClr val="2184B5"/>
    <a:srgbClr val="00E3DE"/>
    <a:srgbClr val="29A3FF"/>
    <a:srgbClr val="FA780C"/>
    <a:srgbClr val="F2141C"/>
    <a:srgbClr val="EF6B6B"/>
    <a:srgbClr val="EB00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 mitjà 2 - èmfasi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44"/>
    <p:restoredTop sz="94574"/>
  </p:normalViewPr>
  <p:slideViewPr>
    <p:cSldViewPr>
      <p:cViewPr varScale="1">
        <p:scale>
          <a:sx n="61" d="100"/>
          <a:sy n="61" d="100"/>
        </p:scale>
        <p:origin x="240" y="1152"/>
      </p:cViewPr>
      <p:guideLst>
        <p:guide orient="horz" pos="2160"/>
        <p:guide pos="3840"/>
        <p:guide orient="horz" pos="2584"/>
      </p:guideLst>
    </p:cSldViewPr>
  </p:slideViewPr>
  <p:notesTextViewPr>
    <p:cViewPr>
      <p:scale>
        <a:sx n="3" d="2"/>
        <a:sy n="3" d="2"/>
      </p:scale>
      <p:origin x="0" y="0"/>
    </p:cViewPr>
  </p:notesTextViewPr>
  <p:sorterViewPr>
    <p:cViewPr>
      <p:scale>
        <a:sx n="100" d="100"/>
        <a:sy n="100" d="100"/>
      </p:scale>
      <p:origin x="0" y="-2802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capçalera 1"/>
          <p:cNvSpPr>
            <a:spLocks noGrp="1"/>
          </p:cNvSpPr>
          <p:nvPr>
            <p:ph type="hdr" sz="quarter"/>
          </p:nvPr>
        </p:nvSpPr>
        <p:spPr>
          <a:xfrm>
            <a:off x="0" y="0"/>
            <a:ext cx="2951851" cy="498852"/>
          </a:xfrm>
          <a:prstGeom prst="rect">
            <a:avLst/>
          </a:prstGeom>
        </p:spPr>
        <p:txBody>
          <a:bodyPr vert="horz" lIns="91440" tIns="45720" rIns="91440" bIns="45720" rtlCol="0"/>
          <a:lstStyle>
            <a:lvl1pPr algn="l">
              <a:defRPr sz="1200"/>
            </a:lvl1pPr>
          </a:lstStyle>
          <a:p>
            <a:endParaRPr lang="ca-ES"/>
          </a:p>
        </p:txBody>
      </p:sp>
      <p:sp>
        <p:nvSpPr>
          <p:cNvPr id="3" name="Contenidor de data 2"/>
          <p:cNvSpPr>
            <a:spLocks noGrp="1"/>
          </p:cNvSpPr>
          <p:nvPr>
            <p:ph type="dt" sz="quarter" idx="1"/>
          </p:nvPr>
        </p:nvSpPr>
        <p:spPr>
          <a:xfrm>
            <a:off x="3858536" y="0"/>
            <a:ext cx="2951851" cy="498852"/>
          </a:xfrm>
          <a:prstGeom prst="rect">
            <a:avLst/>
          </a:prstGeom>
        </p:spPr>
        <p:txBody>
          <a:bodyPr vert="horz" lIns="91440" tIns="45720" rIns="91440" bIns="45720" rtlCol="0"/>
          <a:lstStyle>
            <a:lvl1pPr algn="r">
              <a:defRPr sz="1200"/>
            </a:lvl1pPr>
          </a:lstStyle>
          <a:p>
            <a:fld id="{CD6BF691-B5C2-45F6-BBE0-D8494AE63E4B}" type="datetimeFigureOut">
              <a:rPr lang="ca-ES" smtClean="0"/>
              <a:t>28/11/21</a:t>
            </a:fld>
            <a:endParaRPr lang="ca-ES"/>
          </a:p>
        </p:txBody>
      </p:sp>
      <p:sp>
        <p:nvSpPr>
          <p:cNvPr id="4" name="Contenidor de peu de pàgina 3"/>
          <p:cNvSpPr>
            <a:spLocks noGrp="1"/>
          </p:cNvSpPr>
          <p:nvPr>
            <p:ph type="ftr" sz="quarter" idx="2"/>
          </p:nvPr>
        </p:nvSpPr>
        <p:spPr>
          <a:xfrm>
            <a:off x="0" y="9443662"/>
            <a:ext cx="2951851" cy="498851"/>
          </a:xfrm>
          <a:prstGeom prst="rect">
            <a:avLst/>
          </a:prstGeom>
        </p:spPr>
        <p:txBody>
          <a:bodyPr vert="horz" lIns="91440" tIns="45720" rIns="91440" bIns="45720" rtlCol="0" anchor="b"/>
          <a:lstStyle>
            <a:lvl1pPr algn="l">
              <a:defRPr sz="1200"/>
            </a:lvl1pPr>
          </a:lstStyle>
          <a:p>
            <a:endParaRPr lang="ca-ES"/>
          </a:p>
        </p:txBody>
      </p:sp>
      <p:sp>
        <p:nvSpPr>
          <p:cNvPr id="5" name="Contenidor de número de diapositiva 4"/>
          <p:cNvSpPr>
            <a:spLocks noGrp="1"/>
          </p:cNvSpPr>
          <p:nvPr>
            <p:ph type="sldNum" sz="quarter" idx="3"/>
          </p:nvPr>
        </p:nvSpPr>
        <p:spPr>
          <a:xfrm>
            <a:off x="3858536" y="9443662"/>
            <a:ext cx="2951851" cy="498851"/>
          </a:xfrm>
          <a:prstGeom prst="rect">
            <a:avLst/>
          </a:prstGeom>
        </p:spPr>
        <p:txBody>
          <a:bodyPr vert="horz" lIns="91440" tIns="45720" rIns="91440" bIns="45720" rtlCol="0" anchor="b"/>
          <a:lstStyle>
            <a:lvl1pPr algn="r">
              <a:defRPr sz="1200"/>
            </a:lvl1pPr>
          </a:lstStyle>
          <a:p>
            <a:fld id="{39F732C2-23BF-4D1F-9756-3AD530F5AF4E}" type="slidenum">
              <a:rPr lang="ca-ES" smtClean="0"/>
              <a:t>‹Nº›</a:t>
            </a:fld>
            <a:endParaRPr lang="ca-ES"/>
          </a:p>
        </p:txBody>
      </p:sp>
    </p:spTree>
    <p:extLst>
      <p:ext uri="{BB962C8B-B14F-4D97-AF65-F5344CB8AC3E}">
        <p14:creationId xmlns:p14="http://schemas.microsoft.com/office/powerpoint/2010/main" val="536996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851" cy="49712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8536" y="0"/>
            <a:ext cx="2951851" cy="497126"/>
          </a:xfrm>
          <a:prstGeom prst="rect">
            <a:avLst/>
          </a:prstGeom>
        </p:spPr>
        <p:txBody>
          <a:bodyPr vert="horz" lIns="91440" tIns="45720" rIns="91440" bIns="45720" rtlCol="0"/>
          <a:lstStyle>
            <a:lvl1pPr algn="r">
              <a:defRPr sz="1200"/>
            </a:lvl1pPr>
          </a:lstStyle>
          <a:p>
            <a:fld id="{B1744AD1-7E96-455A-8C7F-605A7DD0F917}" type="datetimeFigureOut">
              <a:rPr lang="en-US" smtClean="0"/>
              <a:t>11/28/21</a:t>
            </a:fld>
            <a:endParaRPr lang="en-US"/>
          </a:p>
        </p:txBody>
      </p:sp>
      <p:sp>
        <p:nvSpPr>
          <p:cNvPr id="4" name="Slide Image Placeholder 3"/>
          <p:cNvSpPr>
            <a:spLocks noGrp="1" noRot="1" noChangeAspect="1"/>
          </p:cNvSpPr>
          <p:nvPr>
            <p:ph type="sldImg" idx="2"/>
          </p:nvPr>
        </p:nvSpPr>
        <p:spPr>
          <a:xfrm>
            <a:off x="93663" y="746125"/>
            <a:ext cx="6624637" cy="3727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1197" y="4722694"/>
            <a:ext cx="5449570" cy="447413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3662"/>
            <a:ext cx="2951851" cy="49712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8536" y="9443662"/>
            <a:ext cx="2951851" cy="497126"/>
          </a:xfrm>
          <a:prstGeom prst="rect">
            <a:avLst/>
          </a:prstGeom>
        </p:spPr>
        <p:txBody>
          <a:bodyPr vert="horz" lIns="91440" tIns="45720" rIns="91440" bIns="45720" rtlCol="0" anchor="b"/>
          <a:lstStyle>
            <a:lvl1pPr algn="r">
              <a:defRPr sz="1200"/>
            </a:lvl1pPr>
          </a:lstStyle>
          <a:p>
            <a:fld id="{89EDC514-9E28-441F-BF04-3DE8912E9F4E}" type="slidenum">
              <a:rPr lang="en-US" smtClean="0"/>
              <a:t>‹Nº›</a:t>
            </a:fld>
            <a:endParaRPr lang="en-US"/>
          </a:p>
        </p:txBody>
      </p:sp>
    </p:spTree>
    <p:extLst>
      <p:ext uri="{BB962C8B-B14F-4D97-AF65-F5344CB8AC3E}">
        <p14:creationId xmlns:p14="http://schemas.microsoft.com/office/powerpoint/2010/main" val="1549062478"/>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10"/>
          </p:nvPr>
        </p:nvSpPr>
        <p:spPr/>
        <p:txBody>
          <a:bodyPr/>
          <a:lstStyle/>
          <a:p>
            <a:fld id="{89EDC514-9E28-441F-BF04-3DE8912E9F4E}" type="slidenum">
              <a:rPr lang="en-US" smtClean="0"/>
              <a:t>3</a:t>
            </a:fld>
            <a:endParaRPr lang="en-US"/>
          </a:p>
        </p:txBody>
      </p:sp>
    </p:spTree>
    <p:extLst>
      <p:ext uri="{BB962C8B-B14F-4D97-AF65-F5344CB8AC3E}">
        <p14:creationId xmlns:p14="http://schemas.microsoft.com/office/powerpoint/2010/main" val="4144653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en-GB" dirty="0"/>
          </a:p>
        </p:txBody>
      </p:sp>
      <p:sp>
        <p:nvSpPr>
          <p:cNvPr id="4" name="Contenidor de número de diapositiva 3"/>
          <p:cNvSpPr>
            <a:spLocks noGrp="1"/>
          </p:cNvSpPr>
          <p:nvPr>
            <p:ph type="sldNum" sz="quarter" idx="10"/>
          </p:nvPr>
        </p:nvSpPr>
        <p:spPr/>
        <p:txBody>
          <a:bodyPr/>
          <a:lstStyle/>
          <a:p>
            <a:fld id="{89EDC514-9E28-441F-BF04-3DE8912E9F4E}" type="slidenum">
              <a:rPr lang="en-US" smtClean="0"/>
              <a:t>4</a:t>
            </a:fld>
            <a:endParaRPr lang="en-US"/>
          </a:p>
        </p:txBody>
      </p:sp>
    </p:spTree>
    <p:extLst>
      <p:ext uri="{BB962C8B-B14F-4D97-AF65-F5344CB8AC3E}">
        <p14:creationId xmlns:p14="http://schemas.microsoft.com/office/powerpoint/2010/main" val="1315828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en-GB" dirty="0"/>
          </a:p>
        </p:txBody>
      </p:sp>
      <p:sp>
        <p:nvSpPr>
          <p:cNvPr id="4" name="Contenidor de número de diapositiva 3"/>
          <p:cNvSpPr>
            <a:spLocks noGrp="1"/>
          </p:cNvSpPr>
          <p:nvPr>
            <p:ph type="sldNum" sz="quarter" idx="10"/>
          </p:nvPr>
        </p:nvSpPr>
        <p:spPr/>
        <p:txBody>
          <a:bodyPr/>
          <a:lstStyle/>
          <a:p>
            <a:fld id="{89EDC514-9E28-441F-BF04-3DE8912E9F4E}" type="slidenum">
              <a:rPr lang="en-US" smtClean="0"/>
              <a:t>6</a:t>
            </a:fld>
            <a:endParaRPr lang="en-US"/>
          </a:p>
        </p:txBody>
      </p:sp>
    </p:spTree>
    <p:extLst>
      <p:ext uri="{BB962C8B-B14F-4D97-AF65-F5344CB8AC3E}">
        <p14:creationId xmlns:p14="http://schemas.microsoft.com/office/powerpoint/2010/main" val="42845384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nvi Secció">
    <p:spTree>
      <p:nvGrpSpPr>
        <p:cNvPr id="1" name=""/>
        <p:cNvGrpSpPr/>
        <p:nvPr/>
      </p:nvGrpSpPr>
      <p:grpSpPr>
        <a:xfrm>
          <a:off x="0" y="0"/>
          <a:ext cx="0" cy="0"/>
          <a:chOff x="0" y="0"/>
          <a:chExt cx="0" cy="0"/>
        </a:xfrm>
      </p:grpSpPr>
      <p:sp>
        <p:nvSpPr>
          <p:cNvPr id="3" name="Rectangle 12"/>
          <p:cNvSpPr/>
          <p:nvPr userDrawn="1"/>
        </p:nvSpPr>
        <p:spPr>
          <a:xfrm>
            <a:off x="0" y="6387728"/>
            <a:ext cx="12193200" cy="476436"/>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solidFill>
                <a:schemeClr val="accent1"/>
              </a:solidFill>
            </a:endParaRPr>
          </a:p>
        </p:txBody>
      </p:sp>
      <p:pic>
        <p:nvPicPr>
          <p:cNvPr id="4" name="Imagen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00" y="6442953"/>
            <a:ext cx="1586637" cy="357031"/>
          </a:xfrm>
          <a:prstGeom prst="rect">
            <a:avLst/>
          </a:prstGeom>
        </p:spPr>
      </p:pic>
      <p:sp>
        <p:nvSpPr>
          <p:cNvPr id="5" name="Title 1"/>
          <p:cNvSpPr>
            <a:spLocks noGrp="1"/>
          </p:cNvSpPr>
          <p:nvPr>
            <p:ph type="title" hasCustomPrompt="1"/>
          </p:nvPr>
        </p:nvSpPr>
        <p:spPr>
          <a:xfrm>
            <a:off x="911424" y="2852936"/>
            <a:ext cx="9793088" cy="1320800"/>
          </a:xfrm>
          <a:prstGeom prst="rect">
            <a:avLst/>
          </a:prstGeom>
        </p:spPr>
        <p:txBody>
          <a:bodyPr anchor="ctr">
            <a:normAutofit/>
          </a:bodyPr>
          <a:lstStyle>
            <a:lvl1pPr algn="l" latinLnBrk="0">
              <a:defRPr sz="3600">
                <a:solidFill>
                  <a:srgbClr val="90292A"/>
                </a:solidFill>
                <a:latin typeface="Arial" panose="020B0604020202020204" pitchFamily="34" charset="0"/>
                <a:cs typeface="Arial" panose="020B0604020202020204" pitchFamily="34" charset="0"/>
              </a:defRPr>
            </a:lvl1pPr>
          </a:lstStyle>
          <a:p>
            <a:r>
              <a:rPr lang="es-ES" dirty="0"/>
              <a:t>Haga clic para modificar el</a:t>
            </a:r>
            <a:br>
              <a:rPr lang="es-ES" dirty="0"/>
            </a:br>
            <a:r>
              <a:rPr lang="es-ES" dirty="0"/>
              <a:t>estilo de título del patrón</a:t>
            </a:r>
            <a:endParaRPr lang="en-US" dirty="0"/>
          </a:p>
        </p:txBody>
      </p:sp>
    </p:spTree>
    <p:extLst>
      <p:ext uri="{BB962C8B-B14F-4D97-AF65-F5344CB8AC3E}">
        <p14:creationId xmlns:p14="http://schemas.microsoft.com/office/powerpoint/2010/main" val="729638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e">
    <p:spTree>
      <p:nvGrpSpPr>
        <p:cNvPr id="1" name=""/>
        <p:cNvGrpSpPr/>
        <p:nvPr/>
      </p:nvGrpSpPr>
      <p:grpSpPr>
        <a:xfrm>
          <a:off x="0" y="0"/>
          <a:ext cx="0" cy="0"/>
          <a:chOff x="0" y="0"/>
          <a:chExt cx="0" cy="0"/>
        </a:xfrm>
      </p:grpSpPr>
      <p:sp>
        <p:nvSpPr>
          <p:cNvPr id="3" name="Rectangle 12"/>
          <p:cNvSpPr/>
          <p:nvPr userDrawn="1"/>
        </p:nvSpPr>
        <p:spPr>
          <a:xfrm>
            <a:off x="0" y="6387728"/>
            <a:ext cx="12193200" cy="476436"/>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endParaRPr lang="ca-ES" sz="1800">
              <a:solidFill>
                <a:schemeClr val="accent1"/>
              </a:solidFill>
            </a:endParaRPr>
          </a:p>
        </p:txBody>
      </p:sp>
      <p:pic>
        <p:nvPicPr>
          <p:cNvPr id="4" name="Imagen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00" y="6442953"/>
            <a:ext cx="1586637" cy="357031"/>
          </a:xfrm>
          <a:prstGeom prst="rect">
            <a:avLst/>
          </a:prstGeom>
        </p:spPr>
      </p:pic>
      <p:sp>
        <p:nvSpPr>
          <p:cNvPr id="5" name="Title 1"/>
          <p:cNvSpPr>
            <a:spLocks noGrp="1"/>
          </p:cNvSpPr>
          <p:nvPr>
            <p:ph type="title" hasCustomPrompt="1"/>
          </p:nvPr>
        </p:nvSpPr>
        <p:spPr>
          <a:xfrm>
            <a:off x="479376" y="332656"/>
            <a:ext cx="11161240" cy="720080"/>
          </a:xfrm>
          <a:prstGeom prst="rect">
            <a:avLst/>
          </a:prstGeom>
        </p:spPr>
        <p:txBody>
          <a:bodyPr>
            <a:noAutofit/>
          </a:bodyPr>
          <a:lstStyle>
            <a:lvl1pPr algn="l" latinLnBrk="0">
              <a:defRPr sz="3600" baseline="0">
                <a:solidFill>
                  <a:srgbClr val="90292A"/>
                </a:solidFill>
                <a:latin typeface="Arial" panose="020B0604020202020204" pitchFamily="34" charset="0"/>
                <a:cs typeface="Arial" panose="020B0604020202020204" pitchFamily="34" charset="0"/>
              </a:defRPr>
            </a:lvl1pPr>
          </a:lstStyle>
          <a:p>
            <a:r>
              <a:rPr lang="es-ES" dirty="0"/>
              <a:t>Haga clic para modificar el estilo de título del patrón</a:t>
            </a:r>
            <a:endParaRPr lang="en-US" dirty="0"/>
          </a:p>
        </p:txBody>
      </p:sp>
      <p:sp>
        <p:nvSpPr>
          <p:cNvPr id="6" name="Content Placeholder 2"/>
          <p:cNvSpPr>
            <a:spLocks noGrp="1"/>
          </p:cNvSpPr>
          <p:nvPr>
            <p:ph idx="1"/>
          </p:nvPr>
        </p:nvSpPr>
        <p:spPr>
          <a:xfrm>
            <a:off x="479376" y="1268760"/>
            <a:ext cx="11161240" cy="4824536"/>
          </a:xfrm>
          <a:prstGeom prst="rect">
            <a:avLst/>
          </a:prstGeom>
        </p:spPr>
        <p:txBody>
          <a:bodyPr/>
          <a:lstStyle>
            <a:lvl1pPr marL="457189" indent="-457189" latinLnBrk="0">
              <a:buClr>
                <a:srgbClr val="90292A"/>
              </a:buClr>
              <a:buFont typeface="Wingdings 3" panose="05040102010807070707" pitchFamily="18" charset="2"/>
              <a:buChar char=""/>
              <a:defRPr sz="2400">
                <a:latin typeface="Arial" panose="020B0604020202020204" pitchFamily="34" charset="0"/>
                <a:cs typeface="Arial" panose="020B0604020202020204" pitchFamily="34" charset="0"/>
              </a:defRPr>
            </a:lvl1pPr>
            <a:lvl2pPr marL="990575" indent="-380990" latinLnBrk="0">
              <a:buClr>
                <a:srgbClr val="90292A"/>
              </a:buClr>
              <a:buFont typeface="Wingdings 3" panose="05040102010807070707" pitchFamily="18" charset="2"/>
              <a:buChar char=""/>
              <a:defRPr sz="2200">
                <a:latin typeface="Arial" panose="020B0604020202020204" pitchFamily="34" charset="0"/>
                <a:cs typeface="Arial" panose="020B0604020202020204" pitchFamily="34" charset="0"/>
              </a:defRPr>
            </a:lvl2pPr>
            <a:lvl3pPr marL="1523962" indent="-304792" latinLnBrk="0">
              <a:buClr>
                <a:srgbClr val="90292A"/>
              </a:buClr>
              <a:buFont typeface="Wingdings 3" panose="05040102010807070707" pitchFamily="18" charset="2"/>
              <a:buChar char=""/>
              <a:defRPr sz="2000">
                <a:latin typeface="Arial" panose="020B0604020202020204" pitchFamily="34" charset="0"/>
                <a:cs typeface="Arial" panose="020B0604020202020204" pitchFamily="34" charset="0"/>
              </a:defRPr>
            </a:lvl3pPr>
            <a:lvl4pPr marL="2133547" indent="-304792" latinLnBrk="0">
              <a:buClr>
                <a:srgbClr val="90292A"/>
              </a:buClr>
              <a:buFont typeface="Wingdings 3" panose="05040102010807070707" pitchFamily="18" charset="2"/>
              <a:buChar char=""/>
              <a:defRPr sz="1800">
                <a:latin typeface="Arial" panose="020B0604020202020204" pitchFamily="34" charset="0"/>
                <a:cs typeface="Arial" panose="020B0604020202020204" pitchFamily="34" charset="0"/>
              </a:defRPr>
            </a:lvl4pPr>
            <a:lvl5pPr marL="2743131" indent="-304792" latinLnBrk="0">
              <a:buClr>
                <a:srgbClr val="90292A"/>
              </a:buClr>
              <a:buFont typeface="Wingdings 3" panose="05040102010807070707" pitchFamily="18" charset="2"/>
              <a:buChar char=""/>
              <a:defRPr sz="1800">
                <a:latin typeface="Arial" panose="020B0604020202020204" pitchFamily="34" charset="0"/>
                <a:cs typeface="Arial" panose="020B060402020202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Tree>
    <p:extLst>
      <p:ext uri="{BB962C8B-B14F-4D97-AF65-F5344CB8AC3E}">
        <p14:creationId xmlns:p14="http://schemas.microsoft.com/office/powerpoint/2010/main" val="4238913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E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7"/>
          <p:cNvSpPr/>
          <p:nvPr userDrawn="1"/>
        </p:nvSpPr>
        <p:spPr>
          <a:xfrm>
            <a:off x="0" y="2709000"/>
            <a:ext cx="12192000" cy="1440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3200">
              <a:solidFill>
                <a:prstClr val="white"/>
              </a:solidFill>
            </a:endParaRPr>
          </a:p>
        </p:txBody>
      </p:sp>
      <p:pic>
        <p:nvPicPr>
          <p:cNvPr id="11" name="Imagen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66827" y="3062398"/>
            <a:ext cx="3258347" cy="733205"/>
          </a:xfrm>
          <a:prstGeom prst="rect">
            <a:avLst/>
          </a:prstGeom>
        </p:spPr>
      </p:pic>
    </p:spTree>
    <p:extLst>
      <p:ext uri="{BB962C8B-B14F-4D97-AF65-F5344CB8AC3E}">
        <p14:creationId xmlns:p14="http://schemas.microsoft.com/office/powerpoint/2010/main" val="4168930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re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 Same Side Corner Rectangle 3"/>
          <p:cNvSpPr/>
          <p:nvPr userDrawn="1"/>
        </p:nvSpPr>
        <p:spPr>
          <a:xfrm rot="5400000">
            <a:off x="3018887" y="1994291"/>
            <a:ext cx="1776196" cy="7813971"/>
          </a:xfrm>
          <a:prstGeom prst="round2SameRect">
            <a:avLst>
              <a:gd name="adj1" fmla="val 50000"/>
              <a:gd name="adj2" fmla="val 0"/>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endParaRPr>
          </a:p>
        </p:txBody>
      </p:sp>
      <p:pic>
        <p:nvPicPr>
          <p:cNvPr id="3" name="Imatg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42800" y="188641"/>
            <a:ext cx="5245750" cy="5349498"/>
          </a:xfrm>
          <a:prstGeom prst="rect">
            <a:avLst/>
          </a:prstGeom>
        </p:spPr>
      </p:pic>
    </p:spTree>
    <p:extLst>
      <p:ext uri="{BB962C8B-B14F-4D97-AF65-F5344CB8AC3E}">
        <p14:creationId xmlns:p14="http://schemas.microsoft.com/office/powerpoint/2010/main" val="1627406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ayout 25">
    <p:spTree>
      <p:nvGrpSpPr>
        <p:cNvPr id="1" name=""/>
        <p:cNvGrpSpPr/>
        <p:nvPr/>
      </p:nvGrpSpPr>
      <p:grpSpPr>
        <a:xfrm>
          <a:off x="0" y="0"/>
          <a:ext cx="0" cy="0"/>
          <a:chOff x="0" y="0"/>
          <a:chExt cx="0" cy="0"/>
        </a:xfrm>
      </p:grpSpPr>
      <p:sp>
        <p:nvSpPr>
          <p:cNvPr id="4" name="Triangle rectangle 3"/>
          <p:cNvSpPr/>
          <p:nvPr userDrawn="1"/>
        </p:nvSpPr>
        <p:spPr>
          <a:xfrm rot="16200000">
            <a:off x="10775116" y="5446628"/>
            <a:ext cx="1628800" cy="1193944"/>
          </a:xfrm>
          <a:prstGeom prst="rtTriangle">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 name="QuadreDeText 1"/>
          <p:cNvSpPr txBox="1"/>
          <p:nvPr userDrawn="1"/>
        </p:nvSpPr>
        <p:spPr>
          <a:xfrm>
            <a:off x="11280576" y="6492207"/>
            <a:ext cx="792088" cy="307777"/>
          </a:xfrm>
          <a:prstGeom prst="rect">
            <a:avLst/>
          </a:prstGeom>
          <a:noFill/>
        </p:spPr>
        <p:txBody>
          <a:bodyPr wrap="square" rtlCol="0">
            <a:spAutoFit/>
          </a:bodyPr>
          <a:lstStyle/>
          <a:p>
            <a:pPr algn="r"/>
            <a:fld id="{6A9F72B7-6999-4B32-BD8F-8CCC57469804}" type="slidenum">
              <a:rPr lang="ca-ES" sz="1400" smtClean="0"/>
              <a:pPr algn="r"/>
              <a:t>‹Nº›</a:t>
            </a:fld>
            <a:endParaRPr lang="ca-ES" sz="1400" dirty="0"/>
          </a:p>
        </p:txBody>
      </p:sp>
    </p:spTree>
    <p:extLst>
      <p:ext uri="{BB962C8B-B14F-4D97-AF65-F5344CB8AC3E}">
        <p14:creationId xmlns:p14="http://schemas.microsoft.com/office/powerpoint/2010/main" val="1679885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Layout 3">
    <p:spTree>
      <p:nvGrpSpPr>
        <p:cNvPr id="1" name=""/>
        <p:cNvGrpSpPr/>
        <p:nvPr/>
      </p:nvGrpSpPr>
      <p:grpSpPr>
        <a:xfrm>
          <a:off x="0" y="0"/>
          <a:ext cx="0" cy="0"/>
          <a:chOff x="0" y="0"/>
          <a:chExt cx="0" cy="0"/>
        </a:xfrm>
      </p:grpSpPr>
      <p:sp>
        <p:nvSpPr>
          <p:cNvPr id="3" name="Rectangle 12"/>
          <p:cNvSpPr/>
          <p:nvPr userDrawn="1"/>
        </p:nvSpPr>
        <p:spPr>
          <a:xfrm>
            <a:off x="0" y="6387728"/>
            <a:ext cx="12193200" cy="476436"/>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solidFill>
                <a:schemeClr val="accent1"/>
              </a:solidFill>
            </a:endParaRPr>
          </a:p>
        </p:txBody>
      </p:sp>
      <p:pic>
        <p:nvPicPr>
          <p:cNvPr id="4" name="Imagen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00" y="6442953"/>
            <a:ext cx="1586637" cy="357031"/>
          </a:xfrm>
          <a:prstGeom prst="rect">
            <a:avLst/>
          </a:prstGeom>
        </p:spPr>
      </p:pic>
      <p:sp>
        <p:nvSpPr>
          <p:cNvPr id="5" name="Title 1"/>
          <p:cNvSpPr>
            <a:spLocks noGrp="1"/>
          </p:cNvSpPr>
          <p:nvPr>
            <p:ph type="title" hasCustomPrompt="1"/>
          </p:nvPr>
        </p:nvSpPr>
        <p:spPr>
          <a:xfrm>
            <a:off x="1343472" y="2852936"/>
            <a:ext cx="9793088" cy="1320800"/>
          </a:xfrm>
          <a:prstGeom prst="rect">
            <a:avLst/>
          </a:prstGeom>
        </p:spPr>
        <p:txBody>
          <a:bodyPr anchor="ctr">
            <a:normAutofit/>
          </a:bodyPr>
          <a:lstStyle>
            <a:lvl1pPr algn="l" latinLnBrk="0">
              <a:defRPr sz="3600">
                <a:solidFill>
                  <a:srgbClr val="90292A"/>
                </a:solidFill>
                <a:latin typeface="Arial" panose="020B0604020202020204" pitchFamily="34" charset="0"/>
                <a:cs typeface="Arial" panose="020B0604020202020204" pitchFamily="34" charset="0"/>
              </a:defRPr>
            </a:lvl1pPr>
          </a:lstStyle>
          <a:p>
            <a:r>
              <a:rPr lang="es-ES" dirty="0"/>
              <a:t>Haga clic para modificar el</a:t>
            </a:r>
            <a:br>
              <a:rPr lang="es-ES" dirty="0"/>
            </a:br>
            <a:r>
              <a:rPr lang="es-ES" dirty="0"/>
              <a:t>estilo de título del patrón</a:t>
            </a:r>
            <a:endParaRPr lang="en-US" dirty="0"/>
          </a:p>
        </p:txBody>
      </p:sp>
      <p:sp>
        <p:nvSpPr>
          <p:cNvPr id="6" name="QuadreDeText 5"/>
          <p:cNvSpPr txBox="1"/>
          <p:nvPr userDrawn="1"/>
        </p:nvSpPr>
        <p:spPr>
          <a:xfrm>
            <a:off x="11280576" y="6492207"/>
            <a:ext cx="792088" cy="307777"/>
          </a:xfrm>
          <a:prstGeom prst="rect">
            <a:avLst/>
          </a:prstGeom>
          <a:noFill/>
        </p:spPr>
        <p:txBody>
          <a:bodyPr wrap="square" rtlCol="0">
            <a:spAutoFit/>
          </a:bodyPr>
          <a:lstStyle/>
          <a:p>
            <a:pPr algn="r"/>
            <a:fld id="{6A9F72B7-6999-4B32-BD8F-8CCC57469804}" type="slidenum">
              <a:rPr lang="ca-ES" sz="1400" smtClean="0"/>
              <a:pPr algn="r"/>
              <a:t>‹Nº›</a:t>
            </a:fld>
            <a:endParaRPr lang="ca-ES" sz="1400" dirty="0"/>
          </a:p>
        </p:txBody>
      </p:sp>
    </p:spTree>
    <p:extLst>
      <p:ext uri="{BB962C8B-B14F-4D97-AF65-F5344CB8AC3E}">
        <p14:creationId xmlns:p14="http://schemas.microsoft.com/office/powerpoint/2010/main" val="15852236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555548"/>
      </p:ext>
    </p:extLst>
  </p:cSld>
  <p:clrMap bg1="lt1" tx1="dk1" bg2="lt2" tx2="dk2" accent1="accent1" accent2="accent2" accent3="accent3" accent4="accent4" accent5="accent5" accent6="accent6" hlink="hlink" folHlink="folHlink"/>
  <p:sldLayoutIdLst>
    <p:sldLayoutId id="2147483722" r:id="rId1"/>
    <p:sldLayoutId id="2147483720" r:id="rId2"/>
    <p:sldLayoutId id="2147483727" r:id="rId3"/>
    <p:sldLayoutId id="2147483728" r:id="rId4"/>
    <p:sldLayoutId id="2147483729" r:id="rId5"/>
    <p:sldLayoutId id="2147483731" r:id="rId6"/>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53.png"/><Relationship Id="rId5" Type="http://schemas.openxmlformats.org/officeDocument/2006/relationships/image" Target="../media/image11.png"/><Relationship Id="rId10" Type="http://schemas.openxmlformats.org/officeDocument/2006/relationships/image" Target="../media/image52.png"/><Relationship Id="rId4" Type="http://schemas.openxmlformats.org/officeDocument/2006/relationships/image" Target="../media/image10.png"/><Relationship Id="rId9" Type="http://schemas.openxmlformats.org/officeDocument/2006/relationships/image" Target="../media/image51.png"/></Relationships>
</file>

<file path=ppt/slides/_rels/slide11.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4.png"/><Relationship Id="rId7" Type="http://schemas.openxmlformats.org/officeDocument/2006/relationships/image" Target="../media/image21.png"/><Relationship Id="rId12"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32.png"/><Relationship Id="rId5" Type="http://schemas.openxmlformats.org/officeDocument/2006/relationships/image" Target="../media/image19.png"/><Relationship Id="rId10" Type="http://schemas.openxmlformats.org/officeDocument/2006/relationships/image" Target="../media/image30.png"/><Relationship Id="rId4" Type="http://schemas.openxmlformats.org/officeDocument/2006/relationships/image" Target="../media/image16.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p:cNvSpPr>
            <a:spLocks noGrp="1"/>
          </p:cNvSpPr>
          <p:nvPr>
            <p:ph type="body" sz="quarter" idx="4294967295"/>
          </p:nvPr>
        </p:nvSpPr>
        <p:spPr>
          <a:xfrm>
            <a:off x="0" y="5085184"/>
            <a:ext cx="7776864" cy="1296144"/>
          </a:xfrm>
          <a:prstGeom prst="rect">
            <a:avLst/>
          </a:prstGeom>
          <a:noFill/>
          <a:ln>
            <a:noFill/>
          </a:ln>
        </p:spPr>
        <p:txBody>
          <a:bodyPr/>
          <a:lstStyle/>
          <a:p>
            <a:pPr marL="0" indent="0">
              <a:spcBef>
                <a:spcPts val="0"/>
              </a:spcBef>
              <a:buNone/>
            </a:pPr>
            <a:r>
              <a:rPr lang="en-US" sz="2400" b="1" i="1" dirty="0">
                <a:solidFill>
                  <a:schemeClr val="tx1">
                    <a:lumMod val="75000"/>
                    <a:lumOff val="25000"/>
                  </a:schemeClr>
                </a:solidFill>
              </a:rPr>
              <a:t>Revising Institutional strategies in the context </a:t>
            </a:r>
          </a:p>
          <a:p>
            <a:pPr marL="0" indent="0">
              <a:spcBef>
                <a:spcPts val="0"/>
              </a:spcBef>
              <a:buNone/>
            </a:pPr>
            <a:r>
              <a:rPr lang="en-US" sz="2400" b="1" i="1" dirty="0">
                <a:solidFill>
                  <a:schemeClr val="tx1">
                    <a:lumMod val="75000"/>
                    <a:lumOff val="25000"/>
                  </a:schemeClr>
                </a:solidFill>
              </a:rPr>
              <a:t>of the 2030 Agenda</a:t>
            </a:r>
          </a:p>
          <a:p>
            <a:pPr marL="0" indent="0">
              <a:spcBef>
                <a:spcPts val="0"/>
              </a:spcBef>
              <a:buNone/>
            </a:pPr>
            <a:r>
              <a:rPr lang="en-US" sz="3000" b="1" dirty="0">
                <a:solidFill>
                  <a:srgbClr val="C00000"/>
                </a:solidFill>
                <a:latin typeface="+mj-lt"/>
              </a:rPr>
              <a:t>Integrating SDGs into university policy: </a:t>
            </a:r>
          </a:p>
          <a:p>
            <a:pPr marL="0" indent="0">
              <a:spcBef>
                <a:spcPts val="0"/>
              </a:spcBef>
              <a:buNone/>
            </a:pPr>
            <a:r>
              <a:rPr lang="en-US" sz="3000" b="1" dirty="0">
                <a:solidFill>
                  <a:srgbClr val="C00000"/>
                </a:solidFill>
                <a:latin typeface="+mj-lt"/>
              </a:rPr>
              <a:t>the experience at the URV</a:t>
            </a:r>
            <a:endParaRPr lang="ca-ES" sz="3000" b="1" dirty="0">
              <a:solidFill>
                <a:srgbClr val="C00000"/>
              </a:solidFill>
              <a:latin typeface="+mj-lt"/>
            </a:endParaRPr>
          </a:p>
          <a:p>
            <a:pPr marL="0" indent="0">
              <a:spcBef>
                <a:spcPts val="0"/>
              </a:spcBef>
              <a:buNone/>
            </a:pPr>
            <a:endParaRPr lang="ca-ES" sz="800" b="1" dirty="0">
              <a:solidFill>
                <a:srgbClr val="0F1B52"/>
              </a:solidFill>
              <a:latin typeface="+mj-lt"/>
            </a:endParaRPr>
          </a:p>
          <a:p>
            <a:pPr marL="0" indent="0">
              <a:lnSpc>
                <a:spcPts val="2200"/>
              </a:lnSpc>
              <a:spcBef>
                <a:spcPts val="0"/>
              </a:spcBef>
              <a:buNone/>
            </a:pPr>
            <a:endParaRPr lang="en-GB" sz="1600" b="1" i="1" dirty="0">
              <a:latin typeface="+mj-lt"/>
            </a:endParaRPr>
          </a:p>
        </p:txBody>
      </p:sp>
      <p:sp>
        <p:nvSpPr>
          <p:cNvPr id="4" name="QuadreDeText 3"/>
          <p:cNvSpPr txBox="1"/>
          <p:nvPr/>
        </p:nvSpPr>
        <p:spPr>
          <a:xfrm>
            <a:off x="8266653" y="5517232"/>
            <a:ext cx="3904467" cy="1200329"/>
          </a:xfrm>
          <a:prstGeom prst="rect">
            <a:avLst/>
          </a:prstGeom>
          <a:noFill/>
        </p:spPr>
        <p:txBody>
          <a:bodyPr wrap="square" rtlCol="0">
            <a:spAutoFit/>
          </a:bodyPr>
          <a:lstStyle/>
          <a:p>
            <a:pPr algn="r"/>
            <a:r>
              <a:rPr lang="en-GB" b="1" dirty="0">
                <a:solidFill>
                  <a:schemeClr val="bg1"/>
                </a:solidFill>
              </a:rPr>
              <a:t>John Style</a:t>
            </a:r>
          </a:p>
          <a:p>
            <a:pPr algn="r"/>
            <a:r>
              <a:rPr lang="en-GB" b="1" dirty="0" err="1">
                <a:solidFill>
                  <a:schemeClr val="bg1"/>
                </a:solidFill>
              </a:rPr>
              <a:t>vr.internacional@urv.cat</a:t>
            </a:r>
            <a:endParaRPr lang="en-GB" b="1" dirty="0">
              <a:solidFill>
                <a:schemeClr val="bg1"/>
              </a:solidFill>
            </a:endParaRPr>
          </a:p>
          <a:p>
            <a:pPr algn="r"/>
            <a:r>
              <a:rPr lang="en-GB" b="1" dirty="0">
                <a:solidFill>
                  <a:schemeClr val="bg1"/>
                </a:solidFill>
              </a:rPr>
              <a:t>IHES, DEC 2021 </a:t>
            </a:r>
          </a:p>
        </p:txBody>
      </p:sp>
    </p:spTree>
    <p:extLst>
      <p:ext uri="{BB962C8B-B14F-4D97-AF65-F5344CB8AC3E}">
        <p14:creationId xmlns:p14="http://schemas.microsoft.com/office/powerpoint/2010/main" val="468782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tge 19">
            <a:extLst>
              <a:ext uri="{FF2B5EF4-FFF2-40B4-BE49-F238E27FC236}">
                <a16:creationId xmlns:a16="http://schemas.microsoft.com/office/drawing/2014/main" id="{E30421BF-54C9-704C-8999-B5402267BBB8}"/>
              </a:ext>
            </a:extLst>
          </p:cNvPr>
          <p:cNvPicPr>
            <a:picLocks/>
          </p:cNvPicPr>
          <p:nvPr/>
        </p:nvPicPr>
        <p:blipFill rotWithShape="1">
          <a:blip r:embed="rId2"/>
          <a:srcRect l="68889"/>
          <a:stretch/>
        </p:blipFill>
        <p:spPr>
          <a:xfrm>
            <a:off x="4803949" y="676229"/>
            <a:ext cx="730819" cy="744383"/>
          </a:xfrm>
          <a:prstGeom prst="rect">
            <a:avLst/>
          </a:prstGeom>
        </p:spPr>
      </p:pic>
      <p:pic>
        <p:nvPicPr>
          <p:cNvPr id="3" name="Imatge 20">
            <a:extLst>
              <a:ext uri="{FF2B5EF4-FFF2-40B4-BE49-F238E27FC236}">
                <a16:creationId xmlns:a16="http://schemas.microsoft.com/office/drawing/2014/main" id="{A3E5BDDD-2F8C-C44E-928F-C6D6F9789721}"/>
              </a:ext>
            </a:extLst>
          </p:cNvPr>
          <p:cNvPicPr>
            <a:picLocks/>
          </p:cNvPicPr>
          <p:nvPr/>
        </p:nvPicPr>
        <p:blipFill rotWithShape="1">
          <a:blip r:embed="rId3"/>
          <a:srcRect l="68934"/>
          <a:stretch/>
        </p:blipFill>
        <p:spPr>
          <a:xfrm>
            <a:off x="5564016" y="665714"/>
            <a:ext cx="729895" cy="750074"/>
          </a:xfrm>
          <a:prstGeom prst="rect">
            <a:avLst/>
          </a:prstGeom>
        </p:spPr>
      </p:pic>
      <p:pic>
        <p:nvPicPr>
          <p:cNvPr id="4" name="Imatge 21">
            <a:extLst>
              <a:ext uri="{FF2B5EF4-FFF2-40B4-BE49-F238E27FC236}">
                <a16:creationId xmlns:a16="http://schemas.microsoft.com/office/drawing/2014/main" id="{EE9674B6-C904-8D4A-A07A-5D3FBF22125F}"/>
              </a:ext>
            </a:extLst>
          </p:cNvPr>
          <p:cNvPicPr>
            <a:picLocks/>
          </p:cNvPicPr>
          <p:nvPr/>
        </p:nvPicPr>
        <p:blipFill rotWithShape="1">
          <a:blip r:embed="rId4"/>
          <a:srcRect r="68833"/>
          <a:stretch/>
        </p:blipFill>
        <p:spPr>
          <a:xfrm>
            <a:off x="6310097" y="666655"/>
            <a:ext cx="729895" cy="748191"/>
          </a:xfrm>
          <a:prstGeom prst="rect">
            <a:avLst/>
          </a:prstGeom>
        </p:spPr>
      </p:pic>
      <p:pic>
        <p:nvPicPr>
          <p:cNvPr id="5" name="Imatge 22">
            <a:extLst>
              <a:ext uri="{FF2B5EF4-FFF2-40B4-BE49-F238E27FC236}">
                <a16:creationId xmlns:a16="http://schemas.microsoft.com/office/drawing/2014/main" id="{3CA559F3-A4BD-D344-9577-A49BBEEA509E}"/>
              </a:ext>
            </a:extLst>
          </p:cNvPr>
          <p:cNvPicPr>
            <a:picLocks/>
          </p:cNvPicPr>
          <p:nvPr/>
        </p:nvPicPr>
        <p:blipFill rotWithShape="1">
          <a:blip r:embed="rId4"/>
          <a:srcRect l="69014"/>
          <a:stretch/>
        </p:blipFill>
        <p:spPr>
          <a:xfrm>
            <a:off x="7060691" y="672569"/>
            <a:ext cx="729895" cy="751436"/>
          </a:xfrm>
          <a:prstGeom prst="rect">
            <a:avLst/>
          </a:prstGeom>
        </p:spPr>
      </p:pic>
      <p:pic>
        <p:nvPicPr>
          <p:cNvPr id="6" name="Imatge 23">
            <a:extLst>
              <a:ext uri="{FF2B5EF4-FFF2-40B4-BE49-F238E27FC236}">
                <a16:creationId xmlns:a16="http://schemas.microsoft.com/office/drawing/2014/main" id="{67320F2C-BBF4-564A-94C1-9394F74BFE1B}"/>
              </a:ext>
            </a:extLst>
          </p:cNvPr>
          <p:cNvPicPr>
            <a:picLocks/>
          </p:cNvPicPr>
          <p:nvPr/>
        </p:nvPicPr>
        <p:blipFill rotWithShape="1">
          <a:blip r:embed="rId5"/>
          <a:srcRect l="69211"/>
          <a:stretch/>
        </p:blipFill>
        <p:spPr>
          <a:xfrm>
            <a:off x="8573035" y="672569"/>
            <a:ext cx="729895" cy="751436"/>
          </a:xfrm>
          <a:prstGeom prst="rect">
            <a:avLst/>
          </a:prstGeom>
        </p:spPr>
      </p:pic>
      <p:pic>
        <p:nvPicPr>
          <p:cNvPr id="7" name="Imatge 24">
            <a:extLst>
              <a:ext uri="{FF2B5EF4-FFF2-40B4-BE49-F238E27FC236}">
                <a16:creationId xmlns:a16="http://schemas.microsoft.com/office/drawing/2014/main" id="{A6FC6F8A-A883-9F43-9872-C3BBEC96E37C}"/>
              </a:ext>
            </a:extLst>
          </p:cNvPr>
          <p:cNvPicPr>
            <a:picLocks/>
          </p:cNvPicPr>
          <p:nvPr/>
        </p:nvPicPr>
        <p:blipFill rotWithShape="1">
          <a:blip r:embed="rId6"/>
          <a:srcRect r="69176"/>
          <a:stretch/>
        </p:blipFill>
        <p:spPr>
          <a:xfrm>
            <a:off x="9318122" y="672569"/>
            <a:ext cx="729895" cy="743442"/>
          </a:xfrm>
          <a:prstGeom prst="rect">
            <a:avLst/>
          </a:prstGeom>
        </p:spPr>
      </p:pic>
      <p:sp>
        <p:nvSpPr>
          <p:cNvPr id="8" name="Rectangle 1">
            <a:extLst>
              <a:ext uri="{FF2B5EF4-FFF2-40B4-BE49-F238E27FC236}">
                <a16:creationId xmlns:a16="http://schemas.microsoft.com/office/drawing/2014/main" id="{81717A77-4BBA-4445-BC71-CE7AAD718A5E}"/>
              </a:ext>
            </a:extLst>
          </p:cNvPr>
          <p:cNvSpPr/>
          <p:nvPr/>
        </p:nvSpPr>
        <p:spPr>
          <a:xfrm>
            <a:off x="249333" y="680562"/>
            <a:ext cx="4406043" cy="712277"/>
          </a:xfrm>
          <a:custGeom>
            <a:avLst/>
            <a:gdLst>
              <a:gd name="connsiteX0" fmla="*/ 0 w 9721080"/>
              <a:gd name="connsiteY0" fmla="*/ 0 h 432048"/>
              <a:gd name="connsiteX1" fmla="*/ 9721080 w 9721080"/>
              <a:gd name="connsiteY1" fmla="*/ 0 h 432048"/>
              <a:gd name="connsiteX2" fmla="*/ 9721080 w 9721080"/>
              <a:gd name="connsiteY2" fmla="*/ 432048 h 432048"/>
              <a:gd name="connsiteX3" fmla="*/ 0 w 9721080"/>
              <a:gd name="connsiteY3" fmla="*/ 432048 h 432048"/>
              <a:gd name="connsiteX4" fmla="*/ 0 w 9721080"/>
              <a:gd name="connsiteY4" fmla="*/ 0 h 432048"/>
              <a:gd name="connsiteX0" fmla="*/ 0 w 9723879"/>
              <a:gd name="connsiteY0" fmla="*/ 0 h 432048"/>
              <a:gd name="connsiteX1" fmla="*/ 9721080 w 9723879"/>
              <a:gd name="connsiteY1" fmla="*/ 0 h 432048"/>
              <a:gd name="connsiteX2" fmla="*/ 9723879 w 9723879"/>
              <a:gd name="connsiteY2" fmla="*/ 216159 h 432048"/>
              <a:gd name="connsiteX3" fmla="*/ 9721080 w 9723879"/>
              <a:gd name="connsiteY3" fmla="*/ 432048 h 432048"/>
              <a:gd name="connsiteX4" fmla="*/ 0 w 9723879"/>
              <a:gd name="connsiteY4" fmla="*/ 432048 h 432048"/>
              <a:gd name="connsiteX5" fmla="*/ 0 w 9723879"/>
              <a:gd name="connsiteY5" fmla="*/ 0 h 432048"/>
              <a:gd name="connsiteX0" fmla="*/ 0 w 10058858"/>
              <a:gd name="connsiteY0" fmla="*/ 0 h 432048"/>
              <a:gd name="connsiteX1" fmla="*/ 9721080 w 10058858"/>
              <a:gd name="connsiteY1" fmla="*/ 0 h 432048"/>
              <a:gd name="connsiteX2" fmla="*/ 10058858 w 10058858"/>
              <a:gd name="connsiteY2" fmla="*/ 216159 h 432048"/>
              <a:gd name="connsiteX3" fmla="*/ 9721080 w 10058858"/>
              <a:gd name="connsiteY3" fmla="*/ 432048 h 432048"/>
              <a:gd name="connsiteX4" fmla="*/ 0 w 10058858"/>
              <a:gd name="connsiteY4" fmla="*/ 432048 h 432048"/>
              <a:gd name="connsiteX5" fmla="*/ 0 w 10058858"/>
              <a:gd name="connsiteY5" fmla="*/ 0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8858" h="432048">
                <a:moveTo>
                  <a:pt x="0" y="0"/>
                </a:moveTo>
                <a:lnTo>
                  <a:pt x="9721080" y="0"/>
                </a:lnTo>
                <a:lnTo>
                  <a:pt x="10058858" y="216159"/>
                </a:lnTo>
                <a:lnTo>
                  <a:pt x="9721080" y="432048"/>
                </a:lnTo>
                <a:lnTo>
                  <a:pt x="0" y="432048"/>
                </a:lnTo>
                <a:lnTo>
                  <a:pt x="0" y="0"/>
                </a:lnTo>
                <a:close/>
              </a:path>
            </a:pathLst>
          </a:custGeom>
          <a:solidFill>
            <a:srgbClr val="4A762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ca-ES" b="1" dirty="0"/>
              <a:t>2. </a:t>
            </a:r>
            <a:r>
              <a:rPr lang="ca-ES" b="1" dirty="0" err="1"/>
              <a:t>Research</a:t>
            </a:r>
            <a:r>
              <a:rPr lang="ca-ES" b="1" dirty="0"/>
              <a:t> i &amp; </a:t>
            </a:r>
            <a:r>
              <a:rPr lang="ca-ES" b="1" dirty="0" err="1"/>
              <a:t>Transference</a:t>
            </a:r>
            <a:endParaRPr lang="ca-ES" b="1" dirty="0"/>
          </a:p>
        </p:txBody>
      </p:sp>
      <p:sp>
        <p:nvSpPr>
          <p:cNvPr id="9" name="Rectangle 4">
            <a:extLst>
              <a:ext uri="{FF2B5EF4-FFF2-40B4-BE49-F238E27FC236}">
                <a16:creationId xmlns:a16="http://schemas.microsoft.com/office/drawing/2014/main" id="{2A34E5C8-AF9A-E64A-9871-2592B0C618D8}"/>
              </a:ext>
            </a:extLst>
          </p:cNvPr>
          <p:cNvSpPr/>
          <p:nvPr/>
        </p:nvSpPr>
        <p:spPr>
          <a:xfrm>
            <a:off x="479376" y="1700808"/>
            <a:ext cx="9464400" cy="601200"/>
          </a:xfrm>
          <a:prstGeom prst="rect">
            <a:avLst/>
          </a:prstGeom>
          <a:gradFill flip="none" rotWithShape="1">
            <a:gsLst>
              <a:gs pos="76000">
                <a:srgbClr val="E0E0E0"/>
              </a:gs>
              <a:gs pos="20000">
                <a:schemeClr val="bg1"/>
              </a:gs>
            </a:gsLst>
            <a:lin ang="13800000" scaled="0"/>
            <a:tileRect/>
          </a:gradFill>
          <a:ln w="222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lvl="1" algn="just" latinLnBrk="0">
              <a:lnSpc>
                <a:spcPts val="1900"/>
              </a:lnSpc>
            </a:pPr>
            <a:r>
              <a:rPr lang="ca-ES" sz="1700" b="1" dirty="0" err="1">
                <a:solidFill>
                  <a:srgbClr val="4A7628"/>
                </a:solidFill>
              </a:rPr>
              <a:t>Maintaining</a:t>
            </a:r>
            <a:r>
              <a:rPr lang="ca-ES" sz="1700" b="1" dirty="0">
                <a:solidFill>
                  <a:srgbClr val="4A7628"/>
                </a:solidFill>
              </a:rPr>
              <a:t> </a:t>
            </a:r>
            <a:r>
              <a:rPr lang="ca-ES" sz="1700" b="1" dirty="0" err="1">
                <a:solidFill>
                  <a:srgbClr val="4A7628"/>
                </a:solidFill>
              </a:rPr>
              <a:t>support</a:t>
            </a:r>
            <a:r>
              <a:rPr lang="ca-ES" sz="1700" b="1" dirty="0">
                <a:solidFill>
                  <a:srgbClr val="4A7628"/>
                </a:solidFill>
              </a:rPr>
              <a:t> for </a:t>
            </a:r>
            <a:r>
              <a:rPr lang="ca-ES" sz="1700" b="1" dirty="0" err="1">
                <a:solidFill>
                  <a:srgbClr val="4A7628"/>
                </a:solidFill>
              </a:rPr>
              <a:t>leading</a:t>
            </a:r>
            <a:r>
              <a:rPr lang="ca-ES" sz="1700" b="1" dirty="0">
                <a:solidFill>
                  <a:srgbClr val="4A7628"/>
                </a:solidFill>
              </a:rPr>
              <a:t> </a:t>
            </a:r>
            <a:r>
              <a:rPr lang="ca-ES" sz="1700" b="1" dirty="0" err="1">
                <a:solidFill>
                  <a:srgbClr val="4A7628"/>
                </a:solidFill>
              </a:rPr>
              <a:t>areas</a:t>
            </a:r>
            <a:r>
              <a:rPr lang="ca-ES" sz="1700" b="1" dirty="0">
                <a:solidFill>
                  <a:srgbClr val="4A7628"/>
                </a:solidFill>
              </a:rPr>
              <a:t> </a:t>
            </a:r>
            <a:r>
              <a:rPr lang="ca-ES" sz="1700" b="1" dirty="0" err="1">
                <a:solidFill>
                  <a:srgbClr val="4A7628"/>
                </a:solidFill>
              </a:rPr>
              <a:t>and</a:t>
            </a:r>
            <a:r>
              <a:rPr lang="ca-ES" sz="1700" b="1" dirty="0">
                <a:solidFill>
                  <a:srgbClr val="4A7628"/>
                </a:solidFill>
              </a:rPr>
              <a:t> </a:t>
            </a:r>
            <a:r>
              <a:rPr lang="ca-ES" sz="1700" b="1" dirty="0" err="1">
                <a:solidFill>
                  <a:srgbClr val="4A7628"/>
                </a:solidFill>
              </a:rPr>
              <a:t>supporting</a:t>
            </a:r>
            <a:r>
              <a:rPr lang="ca-ES" sz="1700" b="1" dirty="0">
                <a:solidFill>
                  <a:srgbClr val="4A7628"/>
                </a:solidFill>
              </a:rPr>
              <a:t> emergint </a:t>
            </a:r>
            <a:r>
              <a:rPr lang="ca-ES" sz="1700" b="1" dirty="0" err="1">
                <a:solidFill>
                  <a:srgbClr val="4A7628"/>
                </a:solidFill>
              </a:rPr>
              <a:t>areas</a:t>
            </a:r>
            <a:r>
              <a:rPr lang="ca-ES" sz="1700" b="1" dirty="0">
                <a:solidFill>
                  <a:srgbClr val="4A7628"/>
                </a:solidFill>
              </a:rPr>
              <a:t>.</a:t>
            </a:r>
          </a:p>
        </p:txBody>
      </p:sp>
      <p:sp>
        <p:nvSpPr>
          <p:cNvPr id="10" name="Retard 26">
            <a:extLst>
              <a:ext uri="{FF2B5EF4-FFF2-40B4-BE49-F238E27FC236}">
                <a16:creationId xmlns:a16="http://schemas.microsoft.com/office/drawing/2014/main" id="{98E9A6D3-A210-7145-858A-F1F418534F4B}"/>
              </a:ext>
            </a:extLst>
          </p:cNvPr>
          <p:cNvSpPr/>
          <p:nvPr/>
        </p:nvSpPr>
        <p:spPr>
          <a:xfrm>
            <a:off x="477659" y="1756633"/>
            <a:ext cx="577781" cy="489550"/>
          </a:xfrm>
          <a:prstGeom prst="flowChartDelay">
            <a:avLst/>
          </a:prstGeom>
          <a:solidFill>
            <a:srgbClr val="4A7628"/>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ca-ES" sz="2200" b="1" dirty="0">
                <a:solidFill>
                  <a:schemeClr val="bg1"/>
                </a:solidFill>
              </a:rPr>
              <a:t>2.1</a:t>
            </a:r>
          </a:p>
        </p:txBody>
      </p:sp>
      <p:pic>
        <p:nvPicPr>
          <p:cNvPr id="11" name="Imatge 59">
            <a:extLst>
              <a:ext uri="{FF2B5EF4-FFF2-40B4-BE49-F238E27FC236}">
                <a16:creationId xmlns:a16="http://schemas.microsoft.com/office/drawing/2014/main" id="{C0851E73-B4A2-C540-AC10-57291624F8DD}"/>
              </a:ext>
            </a:extLst>
          </p:cNvPr>
          <p:cNvPicPr>
            <a:picLocks/>
          </p:cNvPicPr>
          <p:nvPr/>
        </p:nvPicPr>
        <p:blipFill rotWithShape="1">
          <a:blip r:embed="rId7"/>
          <a:srcRect l="68843" t="36923" b="18627"/>
          <a:stretch/>
        </p:blipFill>
        <p:spPr>
          <a:xfrm>
            <a:off x="9302930" y="108886"/>
            <a:ext cx="1102317" cy="480250"/>
          </a:xfrm>
          <a:prstGeom prst="rect">
            <a:avLst/>
          </a:prstGeom>
        </p:spPr>
      </p:pic>
      <p:pic>
        <p:nvPicPr>
          <p:cNvPr id="12" name="Imatge 58">
            <a:extLst>
              <a:ext uri="{FF2B5EF4-FFF2-40B4-BE49-F238E27FC236}">
                <a16:creationId xmlns:a16="http://schemas.microsoft.com/office/drawing/2014/main" id="{FB00D288-3E25-9A47-B4E1-7A0C9FADED3F}"/>
              </a:ext>
            </a:extLst>
          </p:cNvPr>
          <p:cNvPicPr>
            <a:picLocks/>
          </p:cNvPicPr>
          <p:nvPr/>
        </p:nvPicPr>
        <p:blipFill rotWithShape="1">
          <a:blip r:embed="rId5"/>
          <a:srcRect l="34586" r="34434"/>
          <a:stretch/>
        </p:blipFill>
        <p:spPr>
          <a:xfrm>
            <a:off x="7822441" y="680563"/>
            <a:ext cx="729895" cy="743442"/>
          </a:xfrm>
          <a:prstGeom prst="rect">
            <a:avLst/>
          </a:prstGeom>
        </p:spPr>
      </p:pic>
      <p:sp>
        <p:nvSpPr>
          <p:cNvPr id="13" name="Título 1">
            <a:extLst>
              <a:ext uri="{FF2B5EF4-FFF2-40B4-BE49-F238E27FC236}">
                <a16:creationId xmlns:a16="http://schemas.microsoft.com/office/drawing/2014/main" id="{4CC287E4-92C6-964A-98CF-C5F083A53EA4}"/>
              </a:ext>
            </a:extLst>
          </p:cNvPr>
          <p:cNvSpPr txBox="1">
            <a:spLocks/>
          </p:cNvSpPr>
          <p:nvPr/>
        </p:nvSpPr>
        <p:spPr>
          <a:xfrm>
            <a:off x="10848527" y="0"/>
            <a:ext cx="1341699" cy="736930"/>
          </a:xfrm>
          <a:custGeom>
            <a:avLst/>
            <a:gdLst>
              <a:gd name="connsiteX0" fmla="*/ 0 w 2088232"/>
              <a:gd name="connsiteY0" fmla="*/ 0 h 576064"/>
              <a:gd name="connsiteX1" fmla="*/ 2088232 w 2088232"/>
              <a:gd name="connsiteY1" fmla="*/ 0 h 576064"/>
              <a:gd name="connsiteX2" fmla="*/ 2088232 w 2088232"/>
              <a:gd name="connsiteY2" fmla="*/ 576064 h 576064"/>
              <a:gd name="connsiteX3" fmla="*/ 0 w 2088232"/>
              <a:gd name="connsiteY3" fmla="*/ 576064 h 576064"/>
              <a:gd name="connsiteX4" fmla="*/ 0 w 2088232"/>
              <a:gd name="connsiteY4" fmla="*/ 0 h 576064"/>
              <a:gd name="connsiteX0" fmla="*/ 0 w 2088232"/>
              <a:gd name="connsiteY0" fmla="*/ 0 h 779264"/>
              <a:gd name="connsiteX1" fmla="*/ 2088232 w 2088232"/>
              <a:gd name="connsiteY1" fmla="*/ 0 h 779264"/>
              <a:gd name="connsiteX2" fmla="*/ 2088232 w 2088232"/>
              <a:gd name="connsiteY2" fmla="*/ 576064 h 779264"/>
              <a:gd name="connsiteX3" fmla="*/ 0 w 2088232"/>
              <a:gd name="connsiteY3" fmla="*/ 576064 h 779264"/>
              <a:gd name="connsiteX4" fmla="*/ 0 w 2088232"/>
              <a:gd name="connsiteY4" fmla="*/ 0 h 779264"/>
              <a:gd name="connsiteX0" fmla="*/ 0 w 2088232"/>
              <a:gd name="connsiteY0" fmla="*/ 0 h 736930"/>
              <a:gd name="connsiteX1" fmla="*/ 2088232 w 2088232"/>
              <a:gd name="connsiteY1" fmla="*/ 0 h 736930"/>
              <a:gd name="connsiteX2" fmla="*/ 2088232 w 2088232"/>
              <a:gd name="connsiteY2" fmla="*/ 576064 h 736930"/>
              <a:gd name="connsiteX3" fmla="*/ 0 w 2088232"/>
              <a:gd name="connsiteY3" fmla="*/ 576064 h 736930"/>
              <a:gd name="connsiteX4" fmla="*/ 0 w 2088232"/>
              <a:gd name="connsiteY4" fmla="*/ 0 h 73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232" h="736930">
                <a:moveTo>
                  <a:pt x="0" y="0"/>
                </a:moveTo>
                <a:lnTo>
                  <a:pt x="2088232" y="0"/>
                </a:lnTo>
                <a:lnTo>
                  <a:pt x="2088232" y="576064"/>
                </a:lnTo>
                <a:cubicBezTo>
                  <a:pt x="1392155" y="576064"/>
                  <a:pt x="496052" y="938014"/>
                  <a:pt x="0" y="576064"/>
                </a:cubicBezTo>
                <a:lnTo>
                  <a:pt x="0" y="0"/>
                </a:lnTo>
                <a:close/>
              </a:path>
            </a:pathLst>
          </a:custGeom>
          <a:solidFill>
            <a:schemeClr val="accent2"/>
          </a:solidFill>
        </p:spPr>
        <p:txBody>
          <a:bodyPr tIns="72000">
            <a:normAutofit/>
          </a:bodyPr>
          <a:lstStyle>
            <a:defPPr>
              <a:defRPr lang="ko-KR"/>
            </a:defPPr>
            <a:lvl1pPr algn="ctr" latinLnBrk="0">
              <a:spcBef>
                <a:spcPct val="0"/>
              </a:spcBef>
              <a:buNone/>
              <a:defRPr sz="1600" b="1">
                <a:solidFill>
                  <a:schemeClr val="bg1"/>
                </a:solidFill>
                <a:latin typeface="Arial" panose="020B0604020202020204" pitchFamily="34" charset="0"/>
                <a:ea typeface="+mj-ea"/>
                <a:cs typeface="Arial" panose="020B0604020202020204" pitchFamily="34" charset="0"/>
              </a:defRPr>
            </a:lvl1pPr>
          </a:lstStyle>
          <a:p>
            <a:r>
              <a:rPr lang="ca-ES" dirty="0" err="1"/>
              <a:t>Actions</a:t>
            </a:r>
            <a:r>
              <a:rPr lang="ca-ES" dirty="0"/>
              <a:t> </a:t>
            </a:r>
          </a:p>
          <a:p>
            <a:r>
              <a:rPr lang="ca-ES" dirty="0"/>
              <a:t>2020-21</a:t>
            </a:r>
          </a:p>
        </p:txBody>
      </p:sp>
      <p:pic>
        <p:nvPicPr>
          <p:cNvPr id="14" name="Imatge 73">
            <a:extLst>
              <a:ext uri="{FF2B5EF4-FFF2-40B4-BE49-F238E27FC236}">
                <a16:creationId xmlns:a16="http://schemas.microsoft.com/office/drawing/2014/main" id="{FC8D25D6-7DD0-A649-A2AF-89DA7245EBDA}"/>
              </a:ext>
            </a:extLst>
          </p:cNvPr>
          <p:cNvPicPr>
            <a:picLocks noChangeAspect="1"/>
          </p:cNvPicPr>
          <p:nvPr/>
        </p:nvPicPr>
        <p:blipFill>
          <a:blip r:embed="rId8"/>
          <a:stretch>
            <a:fillRect/>
          </a:stretch>
        </p:blipFill>
        <p:spPr>
          <a:xfrm>
            <a:off x="10076258" y="680562"/>
            <a:ext cx="749784" cy="734283"/>
          </a:xfrm>
          <a:prstGeom prst="rect">
            <a:avLst/>
          </a:prstGeom>
        </p:spPr>
      </p:pic>
      <p:sp>
        <p:nvSpPr>
          <p:cNvPr id="15" name="Rectangle 4">
            <a:extLst>
              <a:ext uri="{FF2B5EF4-FFF2-40B4-BE49-F238E27FC236}">
                <a16:creationId xmlns:a16="http://schemas.microsoft.com/office/drawing/2014/main" id="{82CACF55-C794-1745-B76B-7DC6E9054462}"/>
              </a:ext>
            </a:extLst>
          </p:cNvPr>
          <p:cNvSpPr/>
          <p:nvPr/>
        </p:nvSpPr>
        <p:spPr>
          <a:xfrm>
            <a:off x="771501" y="2385441"/>
            <a:ext cx="8852891" cy="3962716"/>
          </a:xfrm>
          <a:custGeom>
            <a:avLst/>
            <a:gdLst>
              <a:gd name="connsiteX0" fmla="*/ 0 w 10081120"/>
              <a:gd name="connsiteY0" fmla="*/ 0 h 1188000"/>
              <a:gd name="connsiteX1" fmla="*/ 10081120 w 10081120"/>
              <a:gd name="connsiteY1" fmla="*/ 0 h 1188000"/>
              <a:gd name="connsiteX2" fmla="*/ 10081120 w 10081120"/>
              <a:gd name="connsiteY2" fmla="*/ 1188000 h 1188000"/>
              <a:gd name="connsiteX3" fmla="*/ 0 w 10081120"/>
              <a:gd name="connsiteY3" fmla="*/ 1188000 h 1188000"/>
              <a:gd name="connsiteX4" fmla="*/ 0 w 10081120"/>
              <a:gd name="connsiteY4" fmla="*/ 0 h 1188000"/>
              <a:gd name="connsiteX0" fmla="*/ 0 w 10081120"/>
              <a:gd name="connsiteY0" fmla="*/ 0 h 1188000"/>
              <a:gd name="connsiteX1" fmla="*/ 10081120 w 10081120"/>
              <a:gd name="connsiteY1" fmla="*/ 0 h 1188000"/>
              <a:gd name="connsiteX2" fmla="*/ 10081120 w 10081120"/>
              <a:gd name="connsiteY2" fmla="*/ 1188000 h 1188000"/>
              <a:gd name="connsiteX3" fmla="*/ 0 w 10081120"/>
              <a:gd name="connsiteY3" fmla="*/ 1188000 h 1188000"/>
              <a:gd name="connsiteX4" fmla="*/ 0 w 10081120"/>
              <a:gd name="connsiteY4" fmla="*/ 0 h 118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1120" h="1188000">
                <a:moveTo>
                  <a:pt x="0" y="0"/>
                </a:moveTo>
                <a:lnTo>
                  <a:pt x="10081120" y="0"/>
                </a:lnTo>
                <a:lnTo>
                  <a:pt x="10081120" y="1188000"/>
                </a:lnTo>
                <a:lnTo>
                  <a:pt x="0" y="1188000"/>
                </a:lnTo>
                <a:lnTo>
                  <a:pt x="0" y="0"/>
                </a:lnTo>
                <a:close/>
              </a:path>
            </a:pathLst>
          </a:custGeom>
          <a:noFill/>
          <a:ln w="2222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just" latinLnBrk="0">
              <a:buClr>
                <a:srgbClr val="90292A"/>
              </a:buClr>
            </a:pPr>
            <a:r>
              <a:rPr lang="ca-ES" sz="1700" b="1" dirty="0">
                <a:solidFill>
                  <a:srgbClr val="595959"/>
                </a:solidFill>
              </a:rPr>
              <a:t>2.1.5</a:t>
            </a:r>
            <a:r>
              <a:rPr lang="ca-ES" sz="1700" dirty="0">
                <a:solidFill>
                  <a:srgbClr val="595959"/>
                </a:solidFill>
              </a:rPr>
              <a:t> </a:t>
            </a:r>
            <a:r>
              <a:rPr lang="ca-ES" sz="1700" b="1" dirty="0" err="1">
                <a:solidFill>
                  <a:srgbClr val="595959"/>
                </a:solidFill>
              </a:rPr>
              <a:t>Hydrogen</a:t>
            </a:r>
            <a:r>
              <a:rPr lang="ca-ES" sz="1700" b="1" dirty="0">
                <a:solidFill>
                  <a:srgbClr val="595959"/>
                </a:solidFill>
              </a:rPr>
              <a:t> </a:t>
            </a:r>
            <a:r>
              <a:rPr lang="ca-ES" sz="1700" b="1" dirty="0" err="1">
                <a:solidFill>
                  <a:srgbClr val="595959"/>
                </a:solidFill>
              </a:rPr>
              <a:t>Valley</a:t>
            </a:r>
            <a:r>
              <a:rPr lang="ca-ES" sz="1700" b="1" dirty="0">
                <a:solidFill>
                  <a:srgbClr val="595959"/>
                </a:solidFill>
              </a:rPr>
              <a:t> of </a:t>
            </a:r>
            <a:r>
              <a:rPr lang="ca-ES" sz="1700" b="1" dirty="0" err="1">
                <a:solidFill>
                  <a:srgbClr val="595959"/>
                </a:solidFill>
              </a:rPr>
              <a:t>Catalonia</a:t>
            </a:r>
            <a:r>
              <a:rPr lang="ca-ES" sz="1700" b="1" dirty="0">
                <a:solidFill>
                  <a:srgbClr val="595959"/>
                </a:solidFill>
              </a:rPr>
              <a:t> (H2ValleyCAT)</a:t>
            </a:r>
          </a:p>
          <a:p>
            <a:pPr algn="just" latinLnBrk="0">
              <a:buClr>
                <a:srgbClr val="90292A"/>
              </a:buClr>
            </a:pPr>
            <a:endParaRPr lang="ca-ES" sz="800" dirty="0">
              <a:solidFill>
                <a:srgbClr val="595959"/>
              </a:solidFill>
            </a:endParaRPr>
          </a:p>
          <a:p>
            <a:pPr marL="285750" indent="-285750" algn="just" latinLnBrk="0">
              <a:buClr>
                <a:srgbClr val="90292A"/>
              </a:buClr>
              <a:buFont typeface="Wingdings" panose="05000000000000000000" pitchFamily="2" charset="2"/>
              <a:buChar char="§"/>
            </a:pPr>
            <a:r>
              <a:rPr lang="ca-ES" sz="1700" dirty="0" err="1">
                <a:solidFill>
                  <a:srgbClr val="595959"/>
                </a:solidFill>
              </a:rPr>
              <a:t>Led</a:t>
            </a:r>
            <a:r>
              <a:rPr lang="ca-ES" sz="1700" dirty="0">
                <a:solidFill>
                  <a:srgbClr val="595959"/>
                </a:solidFill>
              </a:rPr>
              <a:t> </a:t>
            </a:r>
            <a:r>
              <a:rPr lang="ca-ES" sz="1700" dirty="0" err="1">
                <a:solidFill>
                  <a:srgbClr val="595959"/>
                </a:solidFill>
              </a:rPr>
              <a:t>by</a:t>
            </a:r>
            <a:r>
              <a:rPr lang="ca-ES" sz="1700" dirty="0">
                <a:solidFill>
                  <a:srgbClr val="595959"/>
                </a:solidFill>
              </a:rPr>
              <a:t> </a:t>
            </a:r>
            <a:r>
              <a:rPr lang="ca-ES" sz="1700" dirty="0" err="1">
                <a:solidFill>
                  <a:srgbClr val="595959"/>
                </a:solidFill>
              </a:rPr>
              <a:t>the</a:t>
            </a:r>
            <a:r>
              <a:rPr lang="ca-ES" sz="1700" dirty="0">
                <a:solidFill>
                  <a:srgbClr val="595959"/>
                </a:solidFill>
              </a:rPr>
              <a:t> URV: </a:t>
            </a:r>
            <a:r>
              <a:rPr lang="ca-ES" sz="1700" dirty="0" err="1">
                <a:solidFill>
                  <a:srgbClr val="595959"/>
                </a:solidFill>
              </a:rPr>
              <a:t>some</a:t>
            </a:r>
            <a:r>
              <a:rPr lang="ca-ES" sz="1700" dirty="0">
                <a:solidFill>
                  <a:srgbClr val="595959"/>
                </a:solidFill>
              </a:rPr>
              <a:t> 27 </a:t>
            </a:r>
            <a:r>
              <a:rPr lang="ca-ES" sz="1700" dirty="0" err="1">
                <a:solidFill>
                  <a:srgbClr val="595959"/>
                </a:solidFill>
              </a:rPr>
              <a:t>projects</a:t>
            </a:r>
            <a:r>
              <a:rPr lang="ca-ES" sz="1700" dirty="0">
                <a:solidFill>
                  <a:srgbClr val="595959"/>
                </a:solidFill>
              </a:rPr>
              <a:t> </a:t>
            </a:r>
            <a:r>
              <a:rPr lang="ca-ES" sz="1700" dirty="0" err="1">
                <a:solidFill>
                  <a:srgbClr val="595959"/>
                </a:solidFill>
              </a:rPr>
              <a:t>included</a:t>
            </a:r>
            <a:r>
              <a:rPr lang="ca-ES" sz="1700" dirty="0">
                <a:solidFill>
                  <a:srgbClr val="595959"/>
                </a:solidFill>
              </a:rPr>
              <a:t> in </a:t>
            </a:r>
            <a:r>
              <a:rPr lang="ca-ES" sz="1700" i="1" dirty="0" err="1">
                <a:solidFill>
                  <a:srgbClr val="595959"/>
                </a:solidFill>
              </a:rPr>
              <a:t>Next</a:t>
            </a:r>
            <a:r>
              <a:rPr lang="ca-ES" sz="1700" i="1" dirty="0">
                <a:solidFill>
                  <a:srgbClr val="595959"/>
                </a:solidFill>
              </a:rPr>
              <a:t> </a:t>
            </a:r>
            <a:r>
              <a:rPr lang="ca-ES" sz="1700" i="1" dirty="0" err="1">
                <a:solidFill>
                  <a:srgbClr val="595959"/>
                </a:solidFill>
              </a:rPr>
              <a:t>Generation</a:t>
            </a:r>
            <a:r>
              <a:rPr lang="ca-ES" sz="1700" i="1" dirty="0">
                <a:solidFill>
                  <a:srgbClr val="595959"/>
                </a:solidFill>
              </a:rPr>
              <a:t> </a:t>
            </a:r>
            <a:r>
              <a:rPr lang="ca-ES" sz="1700" i="1" dirty="0" err="1">
                <a:solidFill>
                  <a:srgbClr val="595959"/>
                </a:solidFill>
              </a:rPr>
              <a:t>Catalonia</a:t>
            </a:r>
            <a:r>
              <a:rPr lang="ca-ES" sz="1700" dirty="0">
                <a:solidFill>
                  <a:srgbClr val="595959"/>
                </a:solidFill>
              </a:rPr>
              <a:t> for </a:t>
            </a:r>
            <a:r>
              <a:rPr lang="ca-ES" sz="1700" dirty="0" err="1">
                <a:solidFill>
                  <a:srgbClr val="595959"/>
                </a:solidFill>
              </a:rPr>
              <a:t>economic</a:t>
            </a:r>
            <a:r>
              <a:rPr lang="ca-ES" sz="1700" dirty="0">
                <a:solidFill>
                  <a:srgbClr val="595959"/>
                </a:solidFill>
              </a:rPr>
              <a:t> </a:t>
            </a:r>
            <a:r>
              <a:rPr lang="ca-ES" sz="1700" dirty="0" err="1">
                <a:solidFill>
                  <a:srgbClr val="595959"/>
                </a:solidFill>
              </a:rPr>
              <a:t>recovery</a:t>
            </a:r>
            <a:r>
              <a:rPr lang="ca-ES" sz="1700" dirty="0">
                <a:solidFill>
                  <a:srgbClr val="595959"/>
                </a:solidFill>
              </a:rPr>
              <a:t>, </a:t>
            </a:r>
            <a:r>
              <a:rPr lang="ca-ES" sz="1700" dirty="0" err="1">
                <a:solidFill>
                  <a:srgbClr val="595959"/>
                </a:solidFill>
              </a:rPr>
              <a:t>opting</a:t>
            </a:r>
            <a:r>
              <a:rPr lang="ca-ES" sz="1700" dirty="0">
                <a:solidFill>
                  <a:srgbClr val="595959"/>
                </a:solidFill>
              </a:rPr>
              <a:t> for EU </a:t>
            </a:r>
            <a:r>
              <a:rPr lang="ca-ES" sz="1700" b="1" dirty="0" err="1">
                <a:solidFill>
                  <a:srgbClr val="595959"/>
                </a:solidFill>
              </a:rPr>
              <a:t>Next</a:t>
            </a:r>
            <a:r>
              <a:rPr lang="ca-ES" sz="1700" b="1" dirty="0">
                <a:solidFill>
                  <a:srgbClr val="595959"/>
                </a:solidFill>
              </a:rPr>
              <a:t> </a:t>
            </a:r>
            <a:r>
              <a:rPr lang="ca-ES" sz="1700" b="1" dirty="0" err="1">
                <a:solidFill>
                  <a:srgbClr val="595959"/>
                </a:solidFill>
              </a:rPr>
              <a:t>Generation</a:t>
            </a:r>
            <a:r>
              <a:rPr lang="ca-ES" sz="1700" b="1" dirty="0">
                <a:solidFill>
                  <a:srgbClr val="595959"/>
                </a:solidFill>
              </a:rPr>
              <a:t> </a:t>
            </a:r>
            <a:r>
              <a:rPr lang="ca-ES" sz="1700" b="1" dirty="0" err="1">
                <a:solidFill>
                  <a:srgbClr val="595959"/>
                </a:solidFill>
              </a:rPr>
              <a:t>funds</a:t>
            </a:r>
            <a:r>
              <a:rPr lang="ca-ES" sz="1700" dirty="0">
                <a:solidFill>
                  <a:srgbClr val="595959"/>
                </a:solidFill>
              </a:rPr>
              <a:t>. </a:t>
            </a:r>
            <a:r>
              <a:rPr lang="ca-ES" sz="1700" dirty="0" err="1">
                <a:solidFill>
                  <a:srgbClr val="595959"/>
                </a:solidFill>
              </a:rPr>
              <a:t>More</a:t>
            </a:r>
            <a:r>
              <a:rPr lang="ca-ES" sz="1700" dirty="0">
                <a:solidFill>
                  <a:srgbClr val="595959"/>
                </a:solidFill>
              </a:rPr>
              <a:t> </a:t>
            </a:r>
            <a:r>
              <a:rPr lang="ca-ES" sz="1700" dirty="0" err="1">
                <a:solidFill>
                  <a:srgbClr val="595959"/>
                </a:solidFill>
              </a:rPr>
              <a:t>than</a:t>
            </a:r>
            <a:r>
              <a:rPr lang="ca-ES" sz="1700" dirty="0">
                <a:solidFill>
                  <a:srgbClr val="595959"/>
                </a:solidFill>
              </a:rPr>
              <a:t> 130 públic </a:t>
            </a:r>
            <a:r>
              <a:rPr lang="ca-ES" sz="1700" dirty="0" err="1">
                <a:solidFill>
                  <a:srgbClr val="595959"/>
                </a:solidFill>
              </a:rPr>
              <a:t>and</a:t>
            </a:r>
            <a:r>
              <a:rPr lang="ca-ES" sz="1700" dirty="0">
                <a:solidFill>
                  <a:srgbClr val="595959"/>
                </a:solidFill>
              </a:rPr>
              <a:t> </a:t>
            </a:r>
            <a:r>
              <a:rPr lang="ca-ES" sz="1700" dirty="0" err="1">
                <a:solidFill>
                  <a:srgbClr val="595959"/>
                </a:solidFill>
              </a:rPr>
              <a:t>private</a:t>
            </a:r>
            <a:r>
              <a:rPr lang="ca-ES" sz="1700" dirty="0">
                <a:solidFill>
                  <a:srgbClr val="595959"/>
                </a:solidFill>
              </a:rPr>
              <a:t> </a:t>
            </a:r>
            <a:r>
              <a:rPr lang="ca-ES" sz="1700" dirty="0" err="1">
                <a:solidFill>
                  <a:srgbClr val="595959"/>
                </a:solidFill>
              </a:rPr>
              <a:t>entitites</a:t>
            </a:r>
            <a:r>
              <a:rPr lang="ca-ES" sz="1700" dirty="0">
                <a:solidFill>
                  <a:srgbClr val="595959"/>
                </a:solidFill>
              </a:rPr>
              <a:t>, </a:t>
            </a:r>
            <a:r>
              <a:rPr lang="ca-ES" sz="1700" dirty="0" err="1">
                <a:solidFill>
                  <a:srgbClr val="595959"/>
                </a:solidFill>
              </a:rPr>
              <a:t>and</a:t>
            </a:r>
            <a:r>
              <a:rPr lang="ca-ES" sz="1700" dirty="0">
                <a:solidFill>
                  <a:srgbClr val="595959"/>
                </a:solidFill>
              </a:rPr>
              <a:t> </a:t>
            </a:r>
            <a:r>
              <a:rPr lang="ca-ES" sz="1700" b="1" dirty="0">
                <a:solidFill>
                  <a:srgbClr val="595959"/>
                </a:solidFill>
              </a:rPr>
              <a:t>30 </a:t>
            </a:r>
            <a:r>
              <a:rPr lang="ca-ES" sz="1700" b="1" dirty="0" err="1">
                <a:solidFill>
                  <a:srgbClr val="595959"/>
                </a:solidFill>
              </a:rPr>
              <a:t>projects</a:t>
            </a:r>
            <a:r>
              <a:rPr lang="ca-ES" sz="1700" b="1" dirty="0">
                <a:solidFill>
                  <a:srgbClr val="595959"/>
                </a:solidFill>
              </a:rPr>
              <a:t> in </a:t>
            </a:r>
            <a:r>
              <a:rPr lang="ca-ES" sz="1700" b="1" dirty="0" err="1">
                <a:solidFill>
                  <a:srgbClr val="595959"/>
                </a:solidFill>
              </a:rPr>
              <a:t>areas</a:t>
            </a:r>
            <a:r>
              <a:rPr lang="ca-ES" sz="1700" b="1" dirty="0">
                <a:solidFill>
                  <a:srgbClr val="595959"/>
                </a:solidFill>
              </a:rPr>
              <a:t> of industrial </a:t>
            </a:r>
            <a:r>
              <a:rPr lang="ca-ES" sz="1700" b="1" dirty="0" err="1">
                <a:solidFill>
                  <a:srgbClr val="595959"/>
                </a:solidFill>
              </a:rPr>
              <a:t>chemistry</a:t>
            </a:r>
            <a:r>
              <a:rPr lang="ca-ES" sz="1700" b="1" dirty="0">
                <a:solidFill>
                  <a:srgbClr val="595959"/>
                </a:solidFill>
              </a:rPr>
              <a:t>, </a:t>
            </a:r>
            <a:r>
              <a:rPr lang="ca-ES" sz="1700" b="1" dirty="0" err="1">
                <a:solidFill>
                  <a:srgbClr val="595959"/>
                </a:solidFill>
              </a:rPr>
              <a:t>mobility</a:t>
            </a:r>
            <a:r>
              <a:rPr lang="ca-ES" sz="1700" b="1" dirty="0">
                <a:solidFill>
                  <a:srgbClr val="595959"/>
                </a:solidFill>
              </a:rPr>
              <a:t>, circular </a:t>
            </a:r>
            <a:r>
              <a:rPr lang="ca-ES" sz="1700" b="1" dirty="0" err="1">
                <a:solidFill>
                  <a:srgbClr val="595959"/>
                </a:solidFill>
              </a:rPr>
              <a:t>economy</a:t>
            </a:r>
            <a:r>
              <a:rPr lang="ca-ES" sz="1700" b="1" dirty="0">
                <a:solidFill>
                  <a:srgbClr val="595959"/>
                </a:solidFill>
              </a:rPr>
              <a:t> </a:t>
            </a:r>
            <a:r>
              <a:rPr lang="ca-ES" sz="1700" b="1" dirty="0" err="1">
                <a:solidFill>
                  <a:srgbClr val="595959"/>
                </a:solidFill>
              </a:rPr>
              <a:t>and</a:t>
            </a:r>
            <a:r>
              <a:rPr lang="ca-ES" sz="1700" b="1" dirty="0">
                <a:solidFill>
                  <a:srgbClr val="595959"/>
                </a:solidFill>
              </a:rPr>
              <a:t>  </a:t>
            </a:r>
            <a:r>
              <a:rPr lang="ca-ES" sz="1700" b="1" dirty="0" err="1">
                <a:solidFill>
                  <a:srgbClr val="595959"/>
                </a:solidFill>
              </a:rPr>
              <a:t>infrastructure</a:t>
            </a:r>
            <a:r>
              <a:rPr lang="ca-ES" sz="1700" b="1" dirty="0">
                <a:solidFill>
                  <a:srgbClr val="595959"/>
                </a:solidFill>
              </a:rPr>
              <a:t> for </a:t>
            </a:r>
            <a:r>
              <a:rPr lang="ca-ES" sz="1700" b="1" dirty="0" err="1">
                <a:solidFill>
                  <a:srgbClr val="595959"/>
                </a:solidFill>
              </a:rPr>
              <a:t>hydrogen</a:t>
            </a:r>
            <a:r>
              <a:rPr lang="ca-ES" sz="1700" b="1" dirty="0">
                <a:solidFill>
                  <a:srgbClr val="595959"/>
                </a:solidFill>
              </a:rPr>
              <a:t>, </a:t>
            </a:r>
            <a:r>
              <a:rPr lang="ca-ES" sz="1700" b="1" dirty="0" err="1">
                <a:solidFill>
                  <a:srgbClr val="595959"/>
                </a:solidFill>
              </a:rPr>
              <a:t>R+D+i</a:t>
            </a:r>
            <a:r>
              <a:rPr lang="ca-ES" sz="1700" b="1" dirty="0">
                <a:solidFill>
                  <a:srgbClr val="595959"/>
                </a:solidFill>
              </a:rPr>
              <a:t> </a:t>
            </a:r>
            <a:r>
              <a:rPr lang="ca-ES" sz="1700" b="1" dirty="0" err="1">
                <a:solidFill>
                  <a:srgbClr val="595959"/>
                </a:solidFill>
              </a:rPr>
              <a:t>and</a:t>
            </a:r>
            <a:r>
              <a:rPr lang="ca-ES" sz="1700" b="1" dirty="0">
                <a:solidFill>
                  <a:srgbClr val="595959"/>
                </a:solidFill>
              </a:rPr>
              <a:t> </a:t>
            </a:r>
            <a:r>
              <a:rPr lang="ca-ES" sz="1700" b="1" dirty="0" err="1">
                <a:solidFill>
                  <a:srgbClr val="595959"/>
                </a:solidFill>
              </a:rPr>
              <a:t>training</a:t>
            </a:r>
            <a:r>
              <a:rPr lang="ca-ES" sz="1700" dirty="0">
                <a:solidFill>
                  <a:srgbClr val="595959"/>
                </a:solidFill>
              </a:rPr>
              <a:t>.</a:t>
            </a:r>
          </a:p>
          <a:p>
            <a:pPr marL="171450" indent="-171450" algn="just" latinLnBrk="0">
              <a:buClr>
                <a:srgbClr val="90292A"/>
              </a:buClr>
              <a:buFont typeface="Wingdings" panose="05000000000000000000" pitchFamily="2" charset="2"/>
              <a:buChar char="§"/>
            </a:pPr>
            <a:endParaRPr lang="ca-ES" sz="800" dirty="0">
              <a:solidFill>
                <a:srgbClr val="595959"/>
              </a:solidFill>
            </a:endParaRPr>
          </a:p>
          <a:p>
            <a:pPr marL="285750" indent="-285750" algn="just" latinLnBrk="0">
              <a:buClr>
                <a:srgbClr val="90292A"/>
              </a:buClr>
              <a:buFont typeface="Wingdings" panose="05000000000000000000" pitchFamily="2" charset="2"/>
              <a:buChar char="§"/>
            </a:pPr>
            <a:r>
              <a:rPr lang="ca-ES" sz="1700" b="1" dirty="0">
                <a:solidFill>
                  <a:srgbClr val="595959"/>
                </a:solidFill>
              </a:rPr>
              <a:t>Project </a:t>
            </a:r>
            <a:r>
              <a:rPr lang="ca-ES" sz="1700" b="1" dirty="0" err="1">
                <a:solidFill>
                  <a:srgbClr val="595959"/>
                </a:solidFill>
              </a:rPr>
              <a:t>presented</a:t>
            </a:r>
            <a:r>
              <a:rPr lang="ca-ES" sz="1700" dirty="0">
                <a:solidFill>
                  <a:srgbClr val="595959"/>
                </a:solidFill>
              </a:rPr>
              <a:t> on 14 May 2021 </a:t>
            </a:r>
            <a:r>
              <a:rPr lang="ca-ES" sz="1700" dirty="0" err="1">
                <a:solidFill>
                  <a:srgbClr val="595959"/>
                </a:solidFill>
              </a:rPr>
              <a:t>at</a:t>
            </a:r>
            <a:r>
              <a:rPr lang="ca-ES" sz="1700" dirty="0">
                <a:solidFill>
                  <a:srgbClr val="595959"/>
                </a:solidFill>
              </a:rPr>
              <a:t> </a:t>
            </a:r>
            <a:r>
              <a:rPr lang="ca-ES" sz="1700" dirty="0" err="1">
                <a:solidFill>
                  <a:srgbClr val="595959"/>
                </a:solidFill>
              </a:rPr>
              <a:t>the</a:t>
            </a:r>
            <a:r>
              <a:rPr lang="ca-ES" sz="1700" dirty="0">
                <a:solidFill>
                  <a:srgbClr val="595959"/>
                </a:solidFill>
              </a:rPr>
              <a:t> Palau de Fires i Congressos de Tarragona, in </a:t>
            </a:r>
            <a:r>
              <a:rPr lang="ca-ES" sz="1700" dirty="0" err="1">
                <a:solidFill>
                  <a:srgbClr val="595959"/>
                </a:solidFill>
              </a:rPr>
              <a:t>an</a:t>
            </a:r>
            <a:r>
              <a:rPr lang="ca-ES" sz="1700" dirty="0">
                <a:solidFill>
                  <a:srgbClr val="595959"/>
                </a:solidFill>
              </a:rPr>
              <a:t> </a:t>
            </a:r>
            <a:r>
              <a:rPr lang="ca-ES" sz="1700" dirty="0" err="1">
                <a:solidFill>
                  <a:srgbClr val="595959"/>
                </a:solidFill>
              </a:rPr>
              <a:t>event</a:t>
            </a:r>
            <a:r>
              <a:rPr lang="ca-ES" sz="1700" dirty="0">
                <a:solidFill>
                  <a:srgbClr val="595959"/>
                </a:solidFill>
              </a:rPr>
              <a:t> </a:t>
            </a:r>
            <a:r>
              <a:rPr lang="ca-ES" sz="1700" dirty="0" err="1">
                <a:solidFill>
                  <a:srgbClr val="595959"/>
                </a:solidFill>
              </a:rPr>
              <a:t>presided</a:t>
            </a:r>
            <a:r>
              <a:rPr lang="ca-ES" sz="1700" dirty="0">
                <a:solidFill>
                  <a:srgbClr val="595959"/>
                </a:solidFill>
              </a:rPr>
              <a:t> over </a:t>
            </a:r>
            <a:r>
              <a:rPr lang="ca-ES" sz="1700" dirty="0" err="1">
                <a:solidFill>
                  <a:srgbClr val="595959"/>
                </a:solidFill>
              </a:rPr>
              <a:t>by</a:t>
            </a:r>
            <a:r>
              <a:rPr lang="ca-ES" sz="1700" dirty="0">
                <a:solidFill>
                  <a:srgbClr val="595959"/>
                </a:solidFill>
              </a:rPr>
              <a:t> </a:t>
            </a:r>
            <a:r>
              <a:rPr lang="ca-ES" sz="1700" dirty="0" err="1">
                <a:solidFill>
                  <a:srgbClr val="595959"/>
                </a:solidFill>
              </a:rPr>
              <a:t>the</a:t>
            </a:r>
            <a:r>
              <a:rPr lang="ca-ES" sz="1700" dirty="0">
                <a:solidFill>
                  <a:srgbClr val="595959"/>
                </a:solidFill>
              </a:rPr>
              <a:t> Rectora of </a:t>
            </a:r>
            <a:r>
              <a:rPr lang="ca-ES" sz="1700" dirty="0" err="1">
                <a:solidFill>
                  <a:srgbClr val="595959"/>
                </a:solidFill>
              </a:rPr>
              <a:t>the</a:t>
            </a:r>
            <a:r>
              <a:rPr lang="ca-ES" sz="1700" dirty="0">
                <a:solidFill>
                  <a:srgbClr val="595959"/>
                </a:solidFill>
              </a:rPr>
              <a:t> URV </a:t>
            </a:r>
            <a:r>
              <a:rPr lang="ca-ES" sz="1700" dirty="0" err="1">
                <a:solidFill>
                  <a:srgbClr val="595959"/>
                </a:solidFill>
              </a:rPr>
              <a:t>and</a:t>
            </a:r>
            <a:r>
              <a:rPr lang="ca-ES" sz="1700" dirty="0">
                <a:solidFill>
                  <a:srgbClr val="595959"/>
                </a:solidFill>
              </a:rPr>
              <a:t> </a:t>
            </a:r>
            <a:r>
              <a:rPr lang="ca-ES" sz="1700" dirty="0" err="1">
                <a:solidFill>
                  <a:srgbClr val="595959"/>
                </a:solidFill>
              </a:rPr>
              <a:t>the</a:t>
            </a:r>
            <a:r>
              <a:rPr lang="ca-ES" sz="1700" dirty="0">
                <a:solidFill>
                  <a:srgbClr val="595959"/>
                </a:solidFill>
              </a:rPr>
              <a:t> vicepresident of </a:t>
            </a:r>
            <a:r>
              <a:rPr lang="ca-ES" sz="1700" dirty="0" err="1">
                <a:solidFill>
                  <a:srgbClr val="595959"/>
                </a:solidFill>
              </a:rPr>
              <a:t>the</a:t>
            </a:r>
            <a:r>
              <a:rPr lang="ca-ES" sz="1700" dirty="0">
                <a:solidFill>
                  <a:srgbClr val="595959"/>
                </a:solidFill>
              </a:rPr>
              <a:t> Generalitat de Catalunya.</a:t>
            </a:r>
          </a:p>
          <a:p>
            <a:pPr marL="171450" indent="-171450" algn="just" latinLnBrk="0">
              <a:buClr>
                <a:srgbClr val="90292A"/>
              </a:buClr>
              <a:buFont typeface="Wingdings" panose="05000000000000000000" pitchFamily="2" charset="2"/>
              <a:buChar char="§"/>
            </a:pPr>
            <a:endParaRPr lang="ca-ES" sz="800" dirty="0">
              <a:solidFill>
                <a:srgbClr val="595959"/>
              </a:solidFill>
            </a:endParaRPr>
          </a:p>
          <a:p>
            <a:pPr marL="285750" indent="-285750" algn="just" latinLnBrk="0">
              <a:buClr>
                <a:srgbClr val="90292A"/>
              </a:buClr>
              <a:buFont typeface="Wingdings" panose="05000000000000000000" pitchFamily="2" charset="2"/>
              <a:buChar char="§"/>
            </a:pPr>
            <a:r>
              <a:rPr lang="ca-ES" sz="1700" b="1" dirty="0" err="1">
                <a:solidFill>
                  <a:srgbClr val="595959"/>
                </a:solidFill>
              </a:rPr>
              <a:t>Signatories</a:t>
            </a:r>
            <a:r>
              <a:rPr lang="ca-ES" sz="1700" b="1" dirty="0">
                <a:solidFill>
                  <a:srgbClr val="595959"/>
                </a:solidFill>
              </a:rPr>
              <a:t> of </a:t>
            </a:r>
            <a:r>
              <a:rPr lang="ca-ES" sz="1700" b="1" dirty="0" err="1">
                <a:solidFill>
                  <a:srgbClr val="595959"/>
                </a:solidFill>
              </a:rPr>
              <a:t>the</a:t>
            </a:r>
            <a:r>
              <a:rPr lang="ca-ES" sz="1700" b="1" dirty="0">
                <a:solidFill>
                  <a:srgbClr val="595959"/>
                </a:solidFill>
              </a:rPr>
              <a:t> </a:t>
            </a:r>
            <a:r>
              <a:rPr lang="ca-ES" sz="1700" b="1" dirty="0" err="1">
                <a:solidFill>
                  <a:srgbClr val="595959"/>
                </a:solidFill>
              </a:rPr>
              <a:t>agreement</a:t>
            </a:r>
            <a:r>
              <a:rPr lang="ca-ES" sz="1700" dirty="0">
                <a:solidFill>
                  <a:srgbClr val="595959"/>
                </a:solidFill>
              </a:rPr>
              <a:t>: URV, </a:t>
            </a:r>
            <a:r>
              <a:rPr lang="ca-ES" sz="1700" dirty="0" err="1">
                <a:solidFill>
                  <a:srgbClr val="595959"/>
                </a:solidFill>
              </a:rPr>
              <a:t>Deparment</a:t>
            </a:r>
            <a:r>
              <a:rPr lang="ca-ES" sz="1700" dirty="0">
                <a:solidFill>
                  <a:srgbClr val="595959"/>
                </a:solidFill>
              </a:rPr>
              <a:t> for Business </a:t>
            </a:r>
            <a:r>
              <a:rPr lang="ca-ES" sz="1700" dirty="0" err="1">
                <a:solidFill>
                  <a:srgbClr val="595959"/>
                </a:solidFill>
              </a:rPr>
              <a:t>and</a:t>
            </a:r>
            <a:r>
              <a:rPr lang="ca-ES" sz="1700" dirty="0">
                <a:solidFill>
                  <a:srgbClr val="595959"/>
                </a:solidFill>
              </a:rPr>
              <a:t> </a:t>
            </a:r>
            <a:r>
              <a:rPr lang="ca-ES" sz="1700" dirty="0" err="1">
                <a:solidFill>
                  <a:srgbClr val="595959"/>
                </a:solidFill>
              </a:rPr>
              <a:t>Knowledge</a:t>
            </a:r>
            <a:r>
              <a:rPr lang="ca-ES" sz="1700" dirty="0">
                <a:solidFill>
                  <a:srgbClr val="595959"/>
                </a:solidFill>
              </a:rPr>
              <a:t>, Provincial </a:t>
            </a:r>
            <a:r>
              <a:rPr lang="ca-ES" sz="1700" dirty="0" err="1">
                <a:solidFill>
                  <a:srgbClr val="595959"/>
                </a:solidFill>
              </a:rPr>
              <a:t>government</a:t>
            </a:r>
            <a:r>
              <a:rPr lang="ca-ES" sz="1700" dirty="0">
                <a:solidFill>
                  <a:srgbClr val="595959"/>
                </a:solidFill>
              </a:rPr>
              <a:t> of Tarragona, Port </a:t>
            </a:r>
            <a:r>
              <a:rPr lang="ca-ES" sz="1700" dirty="0" err="1">
                <a:solidFill>
                  <a:srgbClr val="595959"/>
                </a:solidFill>
              </a:rPr>
              <a:t>Authority</a:t>
            </a:r>
            <a:r>
              <a:rPr lang="ca-ES" sz="1700" dirty="0">
                <a:solidFill>
                  <a:srgbClr val="595959"/>
                </a:solidFill>
              </a:rPr>
              <a:t> of Tarragona, AEQT, </a:t>
            </a:r>
            <a:r>
              <a:rPr lang="ca-ES" sz="1700" dirty="0" err="1">
                <a:solidFill>
                  <a:srgbClr val="595959"/>
                </a:solidFill>
              </a:rPr>
              <a:t>Metropolitan</a:t>
            </a:r>
            <a:r>
              <a:rPr lang="ca-ES" sz="1700" dirty="0">
                <a:solidFill>
                  <a:srgbClr val="595959"/>
                </a:solidFill>
              </a:rPr>
              <a:t> </a:t>
            </a:r>
            <a:r>
              <a:rPr lang="ca-ES" sz="1700" dirty="0" err="1">
                <a:solidFill>
                  <a:srgbClr val="595959"/>
                </a:solidFill>
              </a:rPr>
              <a:t>Area</a:t>
            </a:r>
            <a:r>
              <a:rPr lang="ca-ES" sz="1700" dirty="0">
                <a:solidFill>
                  <a:srgbClr val="595959"/>
                </a:solidFill>
              </a:rPr>
              <a:t> of Barcelona, </a:t>
            </a:r>
            <a:r>
              <a:rPr lang="ca-ES" sz="1700" dirty="0" err="1">
                <a:solidFill>
                  <a:srgbClr val="595959"/>
                </a:solidFill>
              </a:rPr>
              <a:t>two</a:t>
            </a:r>
            <a:r>
              <a:rPr lang="ca-ES" sz="1700" dirty="0">
                <a:solidFill>
                  <a:srgbClr val="595959"/>
                </a:solidFill>
              </a:rPr>
              <a:t> major </a:t>
            </a:r>
            <a:r>
              <a:rPr lang="ca-ES" sz="1700" dirty="0" err="1">
                <a:solidFill>
                  <a:srgbClr val="595959"/>
                </a:solidFill>
              </a:rPr>
              <a:t>energy</a:t>
            </a:r>
            <a:r>
              <a:rPr lang="ca-ES" sz="1700" dirty="0">
                <a:solidFill>
                  <a:srgbClr val="595959"/>
                </a:solidFill>
              </a:rPr>
              <a:t> companyies, Enagas </a:t>
            </a:r>
            <a:r>
              <a:rPr lang="ca-ES" sz="1700" dirty="0" err="1">
                <a:solidFill>
                  <a:srgbClr val="595959"/>
                </a:solidFill>
              </a:rPr>
              <a:t>and</a:t>
            </a:r>
            <a:r>
              <a:rPr lang="ca-ES" sz="1700" dirty="0">
                <a:solidFill>
                  <a:srgbClr val="595959"/>
                </a:solidFill>
              </a:rPr>
              <a:t> Repsol.</a:t>
            </a:r>
          </a:p>
          <a:p>
            <a:pPr marL="171450" indent="-171450" algn="just" latinLnBrk="0">
              <a:buClr>
                <a:srgbClr val="90292A"/>
              </a:buClr>
              <a:buFont typeface="Wingdings" panose="05000000000000000000" pitchFamily="2" charset="2"/>
              <a:buChar char="§"/>
            </a:pPr>
            <a:endParaRPr lang="ca-ES" sz="800" dirty="0">
              <a:solidFill>
                <a:srgbClr val="595959"/>
              </a:solidFill>
            </a:endParaRPr>
          </a:p>
          <a:p>
            <a:pPr marL="285750" indent="-285750" algn="just" latinLnBrk="0">
              <a:buClr>
                <a:srgbClr val="90292A"/>
              </a:buClr>
              <a:buFont typeface="Wingdings" panose="05000000000000000000" pitchFamily="2" charset="2"/>
              <a:buChar char="§"/>
            </a:pPr>
            <a:r>
              <a:rPr lang="ca-ES" sz="1700" b="1" dirty="0" err="1">
                <a:solidFill>
                  <a:srgbClr val="595959"/>
                </a:solidFill>
              </a:rPr>
              <a:t>Scientific-technological</a:t>
            </a:r>
            <a:r>
              <a:rPr lang="ca-ES" sz="1700" b="1" dirty="0">
                <a:solidFill>
                  <a:srgbClr val="595959"/>
                </a:solidFill>
              </a:rPr>
              <a:t> </a:t>
            </a:r>
            <a:r>
              <a:rPr lang="ca-ES" sz="1700" b="1" dirty="0" err="1">
                <a:solidFill>
                  <a:srgbClr val="595959"/>
                </a:solidFill>
              </a:rPr>
              <a:t>Memorandum</a:t>
            </a:r>
            <a:r>
              <a:rPr lang="ca-ES" sz="1700" b="1" dirty="0">
                <a:solidFill>
                  <a:srgbClr val="595959"/>
                </a:solidFill>
              </a:rPr>
              <a:t>: </a:t>
            </a:r>
            <a:r>
              <a:rPr lang="ca-ES" sz="1700" dirty="0" err="1">
                <a:solidFill>
                  <a:srgbClr val="595959"/>
                </a:solidFill>
              </a:rPr>
              <a:t>Signatories</a:t>
            </a:r>
            <a:r>
              <a:rPr lang="ca-ES" sz="1700" dirty="0">
                <a:solidFill>
                  <a:srgbClr val="595959"/>
                </a:solidFill>
              </a:rPr>
              <a:t>: URV, </a:t>
            </a:r>
            <a:r>
              <a:rPr lang="ca-ES" sz="1700" dirty="0" err="1">
                <a:solidFill>
                  <a:srgbClr val="595959"/>
                </a:solidFill>
              </a:rPr>
              <a:t>Eurecat</a:t>
            </a:r>
            <a:r>
              <a:rPr lang="ca-ES" sz="1700" dirty="0">
                <a:solidFill>
                  <a:srgbClr val="595959"/>
                </a:solidFill>
              </a:rPr>
              <a:t>, IREC, ICIQ.</a:t>
            </a:r>
          </a:p>
        </p:txBody>
      </p:sp>
      <p:sp>
        <p:nvSpPr>
          <p:cNvPr id="16" name="Rectangle 4">
            <a:extLst>
              <a:ext uri="{FF2B5EF4-FFF2-40B4-BE49-F238E27FC236}">
                <a16:creationId xmlns:a16="http://schemas.microsoft.com/office/drawing/2014/main" id="{5AA4AEEE-01BC-6740-9920-82E8F4C3ED0E}"/>
              </a:ext>
            </a:extLst>
          </p:cNvPr>
          <p:cNvSpPr/>
          <p:nvPr/>
        </p:nvSpPr>
        <p:spPr>
          <a:xfrm>
            <a:off x="7302496" y="2246183"/>
            <a:ext cx="1673824" cy="576064"/>
          </a:xfrm>
          <a:custGeom>
            <a:avLst/>
            <a:gdLst>
              <a:gd name="connsiteX0" fmla="*/ 0 w 10081120"/>
              <a:gd name="connsiteY0" fmla="*/ 0 h 1188000"/>
              <a:gd name="connsiteX1" fmla="*/ 10081120 w 10081120"/>
              <a:gd name="connsiteY1" fmla="*/ 0 h 1188000"/>
              <a:gd name="connsiteX2" fmla="*/ 10081120 w 10081120"/>
              <a:gd name="connsiteY2" fmla="*/ 1188000 h 1188000"/>
              <a:gd name="connsiteX3" fmla="*/ 0 w 10081120"/>
              <a:gd name="connsiteY3" fmla="*/ 1188000 h 1188000"/>
              <a:gd name="connsiteX4" fmla="*/ 0 w 10081120"/>
              <a:gd name="connsiteY4" fmla="*/ 0 h 1188000"/>
              <a:gd name="connsiteX0" fmla="*/ 0 w 10081120"/>
              <a:gd name="connsiteY0" fmla="*/ 0 h 1188000"/>
              <a:gd name="connsiteX1" fmla="*/ 10081120 w 10081120"/>
              <a:gd name="connsiteY1" fmla="*/ 0 h 1188000"/>
              <a:gd name="connsiteX2" fmla="*/ 10081120 w 10081120"/>
              <a:gd name="connsiteY2" fmla="*/ 1188000 h 1188000"/>
              <a:gd name="connsiteX3" fmla="*/ 0 w 10081120"/>
              <a:gd name="connsiteY3" fmla="*/ 1188000 h 1188000"/>
              <a:gd name="connsiteX4" fmla="*/ 0 w 10081120"/>
              <a:gd name="connsiteY4" fmla="*/ 0 h 118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1120" h="1188000">
                <a:moveTo>
                  <a:pt x="0" y="0"/>
                </a:moveTo>
                <a:lnTo>
                  <a:pt x="10081120" y="0"/>
                </a:lnTo>
                <a:lnTo>
                  <a:pt x="10081120" y="1188000"/>
                </a:lnTo>
                <a:lnTo>
                  <a:pt x="0" y="1188000"/>
                </a:lnTo>
                <a:lnTo>
                  <a:pt x="0" y="0"/>
                </a:lnTo>
                <a:close/>
              </a:path>
            </a:pathLst>
          </a:custGeom>
          <a:solidFill>
            <a:srgbClr val="4A7628"/>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gn="ctr" latinLnBrk="0">
              <a:lnSpc>
                <a:spcPts val="1900"/>
              </a:lnSpc>
            </a:pPr>
            <a:r>
              <a:rPr lang="ca-ES" sz="1500" b="1" dirty="0" err="1">
                <a:solidFill>
                  <a:schemeClr val="bg1"/>
                </a:solidFill>
              </a:rPr>
              <a:t>October</a:t>
            </a:r>
            <a:r>
              <a:rPr lang="ca-ES" sz="1500" b="1" dirty="0">
                <a:solidFill>
                  <a:schemeClr val="bg1"/>
                </a:solidFill>
              </a:rPr>
              <a:t> 2020 – May 2021</a:t>
            </a:r>
          </a:p>
        </p:txBody>
      </p:sp>
      <p:sp>
        <p:nvSpPr>
          <p:cNvPr id="17" name="Triangle isòsceles 64">
            <a:extLst>
              <a:ext uri="{FF2B5EF4-FFF2-40B4-BE49-F238E27FC236}">
                <a16:creationId xmlns:a16="http://schemas.microsoft.com/office/drawing/2014/main" id="{5BD9BC01-F5F0-7B47-9AC0-01AB933CDE7F}"/>
              </a:ext>
            </a:extLst>
          </p:cNvPr>
          <p:cNvSpPr/>
          <p:nvPr/>
        </p:nvSpPr>
        <p:spPr>
          <a:xfrm rot="5400000">
            <a:off x="6907788" y="2407636"/>
            <a:ext cx="256956" cy="25315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18" name="Imatge 1">
            <a:extLst>
              <a:ext uri="{FF2B5EF4-FFF2-40B4-BE49-F238E27FC236}">
                <a16:creationId xmlns:a16="http://schemas.microsoft.com/office/drawing/2014/main" id="{4751A5F6-3F6C-4247-8DEF-E6C6A0FBE2D5}"/>
              </a:ext>
            </a:extLst>
          </p:cNvPr>
          <p:cNvPicPr>
            <a:picLocks noChangeAspect="1"/>
          </p:cNvPicPr>
          <p:nvPr/>
        </p:nvPicPr>
        <p:blipFill>
          <a:blip r:embed="rId9"/>
          <a:stretch>
            <a:fillRect/>
          </a:stretch>
        </p:blipFill>
        <p:spPr>
          <a:xfrm>
            <a:off x="10853985" y="680563"/>
            <a:ext cx="743442" cy="743442"/>
          </a:xfrm>
          <a:prstGeom prst="rect">
            <a:avLst/>
          </a:prstGeom>
        </p:spPr>
      </p:pic>
      <p:pic>
        <p:nvPicPr>
          <p:cNvPr id="19" name="Imagen 18">
            <a:extLst>
              <a:ext uri="{FF2B5EF4-FFF2-40B4-BE49-F238E27FC236}">
                <a16:creationId xmlns:a16="http://schemas.microsoft.com/office/drawing/2014/main" id="{007F939E-24BB-4547-A444-5EF77DCB64DB}"/>
              </a:ext>
            </a:extLst>
          </p:cNvPr>
          <p:cNvPicPr>
            <a:picLocks noChangeAspect="1"/>
          </p:cNvPicPr>
          <p:nvPr/>
        </p:nvPicPr>
        <p:blipFill rotWithShape="1">
          <a:blip r:embed="rId10"/>
          <a:srcRect l="33463" t="84625" r="51950" b="11047"/>
          <a:stretch/>
        </p:blipFill>
        <p:spPr>
          <a:xfrm>
            <a:off x="1847528" y="6424414"/>
            <a:ext cx="2402746" cy="389136"/>
          </a:xfrm>
          <a:prstGeom prst="rect">
            <a:avLst/>
          </a:prstGeom>
        </p:spPr>
      </p:pic>
      <p:pic>
        <p:nvPicPr>
          <p:cNvPr id="20" name="Imatge 3">
            <a:extLst>
              <a:ext uri="{FF2B5EF4-FFF2-40B4-BE49-F238E27FC236}">
                <a16:creationId xmlns:a16="http://schemas.microsoft.com/office/drawing/2014/main" id="{09FD333C-E6EB-A645-8623-15F5F92001DF}"/>
              </a:ext>
            </a:extLst>
          </p:cNvPr>
          <p:cNvPicPr>
            <a:picLocks noChangeAspect="1"/>
          </p:cNvPicPr>
          <p:nvPr/>
        </p:nvPicPr>
        <p:blipFill>
          <a:blip r:embed="rId11"/>
          <a:stretch>
            <a:fillRect/>
          </a:stretch>
        </p:blipFill>
        <p:spPr>
          <a:xfrm>
            <a:off x="9748127" y="1526556"/>
            <a:ext cx="1849300" cy="4821602"/>
          </a:xfrm>
          <a:prstGeom prst="rect">
            <a:avLst/>
          </a:prstGeom>
        </p:spPr>
      </p:pic>
      <p:sp>
        <p:nvSpPr>
          <p:cNvPr id="21" name="CuadroTexto 20">
            <a:extLst>
              <a:ext uri="{FF2B5EF4-FFF2-40B4-BE49-F238E27FC236}">
                <a16:creationId xmlns:a16="http://schemas.microsoft.com/office/drawing/2014/main" id="{103DCF86-AA52-4541-B353-2EF4635A6D24}"/>
              </a:ext>
            </a:extLst>
          </p:cNvPr>
          <p:cNvSpPr txBox="1"/>
          <p:nvPr/>
        </p:nvSpPr>
        <p:spPr>
          <a:xfrm>
            <a:off x="249333" y="108886"/>
            <a:ext cx="9068789" cy="461665"/>
          </a:xfrm>
          <a:prstGeom prst="rect">
            <a:avLst/>
          </a:prstGeom>
          <a:noFill/>
        </p:spPr>
        <p:txBody>
          <a:bodyPr wrap="square" rtlCol="0">
            <a:spAutoFit/>
          </a:bodyPr>
          <a:lstStyle/>
          <a:p>
            <a:r>
              <a:rPr lang="en-GB" b="1" dirty="0">
                <a:solidFill>
                  <a:srgbClr val="327E42"/>
                </a:solidFill>
              </a:rPr>
              <a:t>URV’s leadership in major local economic regeneration plans</a:t>
            </a:r>
          </a:p>
        </p:txBody>
      </p:sp>
    </p:spTree>
    <p:extLst>
      <p:ext uri="{BB962C8B-B14F-4D97-AF65-F5344CB8AC3E}">
        <p14:creationId xmlns:p14="http://schemas.microsoft.com/office/powerpoint/2010/main" val="4139380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5F48470-8024-C648-8F3E-B5DE017A3C6D}"/>
              </a:ext>
            </a:extLst>
          </p:cNvPr>
          <p:cNvPicPr>
            <a:picLocks noChangeAspect="1"/>
          </p:cNvPicPr>
          <p:nvPr/>
        </p:nvPicPr>
        <p:blipFill>
          <a:blip r:embed="rId2"/>
          <a:stretch>
            <a:fillRect/>
          </a:stretch>
        </p:blipFill>
        <p:spPr>
          <a:xfrm>
            <a:off x="1415480" y="806210"/>
            <a:ext cx="10776520" cy="6038762"/>
          </a:xfrm>
          <a:prstGeom prst="rect">
            <a:avLst/>
          </a:prstGeom>
        </p:spPr>
      </p:pic>
      <p:sp>
        <p:nvSpPr>
          <p:cNvPr id="3" name="CuadroTexto 2">
            <a:extLst>
              <a:ext uri="{FF2B5EF4-FFF2-40B4-BE49-F238E27FC236}">
                <a16:creationId xmlns:a16="http://schemas.microsoft.com/office/drawing/2014/main" id="{524342BE-9B8A-9E43-BF39-80A3B1F4ABA6}"/>
              </a:ext>
            </a:extLst>
          </p:cNvPr>
          <p:cNvSpPr txBox="1"/>
          <p:nvPr/>
        </p:nvSpPr>
        <p:spPr>
          <a:xfrm>
            <a:off x="479376" y="188640"/>
            <a:ext cx="11712624" cy="400110"/>
          </a:xfrm>
          <a:prstGeom prst="rect">
            <a:avLst/>
          </a:prstGeom>
          <a:noFill/>
        </p:spPr>
        <p:txBody>
          <a:bodyPr wrap="square" rtlCol="0">
            <a:spAutoFit/>
          </a:bodyPr>
          <a:lstStyle/>
          <a:p>
            <a:r>
              <a:rPr lang="en-GB" sz="2000" b="1" dirty="0">
                <a:solidFill>
                  <a:srgbClr val="327E42"/>
                </a:solidFill>
              </a:rPr>
              <a:t>URV as member of the Aurora universities -  Aurora SDG Research Dashboard</a:t>
            </a:r>
          </a:p>
        </p:txBody>
      </p:sp>
    </p:spTree>
    <p:extLst>
      <p:ext uri="{BB962C8B-B14F-4D97-AF65-F5344CB8AC3E}">
        <p14:creationId xmlns:p14="http://schemas.microsoft.com/office/powerpoint/2010/main" val="2813462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AEB3313-4232-6944-9235-EBCF3DF522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20" y="675455"/>
            <a:ext cx="9700789" cy="6182545"/>
          </a:xfrm>
          <a:prstGeom prst="rect">
            <a:avLst/>
          </a:prstGeom>
        </p:spPr>
      </p:pic>
      <p:sp>
        <p:nvSpPr>
          <p:cNvPr id="4" name="CuadroTexto 3">
            <a:extLst>
              <a:ext uri="{FF2B5EF4-FFF2-40B4-BE49-F238E27FC236}">
                <a16:creationId xmlns:a16="http://schemas.microsoft.com/office/drawing/2014/main" id="{17F316A9-2335-B24F-A158-2C3D260E2F79}"/>
              </a:ext>
            </a:extLst>
          </p:cNvPr>
          <p:cNvSpPr txBox="1"/>
          <p:nvPr/>
        </p:nvSpPr>
        <p:spPr>
          <a:xfrm>
            <a:off x="263352" y="211044"/>
            <a:ext cx="11640616" cy="461665"/>
          </a:xfrm>
          <a:prstGeom prst="rect">
            <a:avLst/>
          </a:prstGeom>
          <a:noFill/>
        </p:spPr>
        <p:txBody>
          <a:bodyPr wrap="square" rtlCol="0">
            <a:spAutoFit/>
          </a:bodyPr>
          <a:lstStyle/>
          <a:p>
            <a:r>
              <a:rPr lang="en-GB" b="1" dirty="0">
                <a:solidFill>
                  <a:srgbClr val="327E42"/>
                </a:solidFill>
              </a:rPr>
              <a:t>Screen shot of the Aurora SDG Research Dashboard – completely searchable!</a:t>
            </a:r>
          </a:p>
        </p:txBody>
      </p:sp>
    </p:spTree>
    <p:extLst>
      <p:ext uri="{BB962C8B-B14F-4D97-AF65-F5344CB8AC3E}">
        <p14:creationId xmlns:p14="http://schemas.microsoft.com/office/powerpoint/2010/main" val="3555870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9648395" y="6309320"/>
            <a:ext cx="2292388" cy="37965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6000" rIns="9600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ca-ES" sz="1867" b="1" dirty="0">
                <a:solidFill>
                  <a:prstClr val="white"/>
                </a:solidFill>
                <a:latin typeface="Arial"/>
                <a:ea typeface="Noto Sans" charset="0"/>
                <a:cs typeface="Noto Sans" charset="0"/>
              </a:rPr>
              <a:t>www.urv.cat</a:t>
            </a:r>
          </a:p>
        </p:txBody>
      </p:sp>
    </p:spTree>
    <p:extLst>
      <p:ext uri="{BB962C8B-B14F-4D97-AF65-F5344CB8AC3E}">
        <p14:creationId xmlns:p14="http://schemas.microsoft.com/office/powerpoint/2010/main" val="2387133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 name="Imatge 43"/>
          <p:cNvPicPr>
            <a:picLocks noChangeAspect="1"/>
          </p:cNvPicPr>
          <p:nvPr/>
        </p:nvPicPr>
        <p:blipFill>
          <a:blip r:embed="rId2"/>
          <a:stretch>
            <a:fillRect/>
          </a:stretch>
        </p:blipFill>
        <p:spPr>
          <a:xfrm>
            <a:off x="2843496" y="2957370"/>
            <a:ext cx="3744416" cy="3744416"/>
          </a:xfrm>
          <a:prstGeom prst="rect">
            <a:avLst/>
          </a:prstGeom>
          <a:solidFill>
            <a:schemeClr val="accent3">
              <a:lumMod val="75000"/>
            </a:schemeClr>
          </a:solidFill>
        </p:spPr>
      </p:pic>
      <p:sp>
        <p:nvSpPr>
          <p:cNvPr id="5" name="QuadreDeText 4"/>
          <p:cNvSpPr txBox="1"/>
          <p:nvPr/>
        </p:nvSpPr>
        <p:spPr>
          <a:xfrm>
            <a:off x="248014" y="75667"/>
            <a:ext cx="11727942" cy="156966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b="1" dirty="0">
                <a:solidFill>
                  <a:srgbClr val="C00000"/>
                </a:solidFill>
                <a:ea typeface="Verdana" panose="020B0604030504040204" pitchFamily="34" charset="0"/>
                <a:cs typeface="Verdana" panose="020B0604030504040204" pitchFamily="34" charset="0"/>
              </a:rPr>
              <a:t>The University Rovira i Virgili (URV) aligned their strategic plan and activities    with the 17 Sustainable Development Goals of the Agenda 2030, with the                mission of disseminating them among the university community and other       stakeholders</a:t>
            </a:r>
            <a:endParaRPr lang="es-ES" dirty="0">
              <a:solidFill>
                <a:srgbClr val="C00000"/>
              </a:solidFill>
            </a:endParaRPr>
          </a:p>
        </p:txBody>
      </p:sp>
      <p:sp>
        <p:nvSpPr>
          <p:cNvPr id="6" name="QuadreDeText 5"/>
          <p:cNvSpPr txBox="1"/>
          <p:nvPr/>
        </p:nvSpPr>
        <p:spPr>
          <a:xfrm>
            <a:off x="254086" y="3339642"/>
            <a:ext cx="3195042" cy="461665"/>
          </a:xfrm>
          <a:prstGeom prst="rect">
            <a:avLst/>
          </a:prstGeom>
          <a:solidFill>
            <a:srgbClr val="00B050"/>
          </a:solidFill>
        </p:spPr>
        <p:txBody>
          <a:bodyPr wrap="square" rtlCol="0">
            <a:spAutoFit/>
          </a:bodyPr>
          <a:lstStyle/>
          <a:p>
            <a:pPr algn="ctr"/>
            <a:r>
              <a:rPr lang="en-GB" b="1" dirty="0">
                <a:solidFill>
                  <a:schemeClr val="bg1"/>
                </a:solidFill>
              </a:rPr>
              <a:t>Management action</a:t>
            </a:r>
          </a:p>
        </p:txBody>
      </p:sp>
      <p:sp>
        <p:nvSpPr>
          <p:cNvPr id="10" name="QuadreDeText 9"/>
          <p:cNvSpPr txBox="1"/>
          <p:nvPr/>
        </p:nvSpPr>
        <p:spPr>
          <a:xfrm>
            <a:off x="284224" y="4486635"/>
            <a:ext cx="2787440" cy="461665"/>
          </a:xfrm>
          <a:prstGeom prst="rect">
            <a:avLst/>
          </a:prstGeom>
          <a:solidFill>
            <a:srgbClr val="0070C0"/>
          </a:solidFill>
        </p:spPr>
        <p:txBody>
          <a:bodyPr wrap="square" rtlCol="0">
            <a:spAutoFit/>
          </a:bodyPr>
          <a:lstStyle/>
          <a:p>
            <a:pPr algn="ctr"/>
            <a:r>
              <a:rPr lang="en-GB" b="1" dirty="0">
                <a:solidFill>
                  <a:schemeClr val="bg1"/>
                </a:solidFill>
              </a:rPr>
              <a:t>Accountability</a:t>
            </a:r>
            <a:endParaRPr lang="en-GB" dirty="0">
              <a:solidFill>
                <a:schemeClr val="bg1"/>
              </a:solidFill>
            </a:endParaRPr>
          </a:p>
        </p:txBody>
      </p:sp>
      <p:sp>
        <p:nvSpPr>
          <p:cNvPr id="8" name="Rectangle 7"/>
          <p:cNvSpPr/>
          <p:nvPr/>
        </p:nvSpPr>
        <p:spPr>
          <a:xfrm>
            <a:off x="6303541" y="4243839"/>
            <a:ext cx="5684366" cy="51063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Annual report of the rector to the Senate</a:t>
            </a:r>
            <a:endParaRPr lang="ca-ES" dirty="0">
              <a:solidFill>
                <a:schemeClr val="bg1"/>
              </a:solidFill>
            </a:endParaRPr>
          </a:p>
        </p:txBody>
      </p:sp>
      <p:sp>
        <p:nvSpPr>
          <p:cNvPr id="14" name="Rectangle 13"/>
          <p:cNvSpPr/>
          <p:nvPr/>
        </p:nvSpPr>
        <p:spPr>
          <a:xfrm>
            <a:off x="6297662" y="4829578"/>
            <a:ext cx="5684366" cy="4706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solidFill>
                  <a:schemeClr val="bg1"/>
                </a:solidFill>
              </a:rPr>
              <a:t>Global </a:t>
            </a:r>
            <a:r>
              <a:rPr lang="ca-ES" dirty="0" err="1">
                <a:solidFill>
                  <a:schemeClr val="bg1"/>
                </a:solidFill>
              </a:rPr>
              <a:t>Vision</a:t>
            </a:r>
            <a:endParaRPr lang="ca-ES" dirty="0">
              <a:solidFill>
                <a:schemeClr val="bg1"/>
              </a:solidFill>
            </a:endParaRPr>
          </a:p>
        </p:txBody>
      </p:sp>
      <p:sp>
        <p:nvSpPr>
          <p:cNvPr id="15" name="Rectangle 14"/>
          <p:cNvSpPr/>
          <p:nvPr/>
        </p:nvSpPr>
        <p:spPr>
          <a:xfrm>
            <a:off x="6297662" y="3326380"/>
            <a:ext cx="5684366" cy="49097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2018-2002 Action Plan</a:t>
            </a:r>
            <a:endParaRPr lang="ca-ES" dirty="0">
              <a:solidFill>
                <a:schemeClr val="bg1"/>
              </a:solidFill>
            </a:endParaRPr>
          </a:p>
        </p:txBody>
      </p:sp>
      <p:sp>
        <p:nvSpPr>
          <p:cNvPr id="17" name="QuadreDeText 16"/>
          <p:cNvSpPr txBox="1"/>
          <p:nvPr/>
        </p:nvSpPr>
        <p:spPr>
          <a:xfrm>
            <a:off x="254086" y="5709773"/>
            <a:ext cx="4401754" cy="461665"/>
          </a:xfrm>
          <a:prstGeom prst="rect">
            <a:avLst/>
          </a:prstGeom>
          <a:solidFill>
            <a:srgbClr val="FA780C"/>
          </a:solidFill>
        </p:spPr>
        <p:txBody>
          <a:bodyPr wrap="square" rtlCol="0">
            <a:spAutoFit/>
          </a:bodyPr>
          <a:lstStyle/>
          <a:p>
            <a:pPr algn="ctr"/>
            <a:r>
              <a:rPr lang="en-GB" b="1" dirty="0">
                <a:solidFill>
                  <a:schemeClr val="bg1"/>
                </a:solidFill>
              </a:rPr>
              <a:t>Training and dissemination</a:t>
            </a:r>
          </a:p>
        </p:txBody>
      </p:sp>
      <p:sp>
        <p:nvSpPr>
          <p:cNvPr id="18" name="Rectangle 17"/>
          <p:cNvSpPr/>
          <p:nvPr/>
        </p:nvSpPr>
        <p:spPr>
          <a:xfrm>
            <a:off x="6297662" y="5661248"/>
            <a:ext cx="5684366" cy="558712"/>
          </a:xfrm>
          <a:prstGeom prst="rect">
            <a:avLst/>
          </a:prstGeom>
          <a:solidFill>
            <a:srgbClr val="FA78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Activities / Conferences / Seminars</a:t>
            </a:r>
          </a:p>
        </p:txBody>
      </p:sp>
      <p:sp>
        <p:nvSpPr>
          <p:cNvPr id="45" name="Fletxa dreta 44"/>
          <p:cNvSpPr/>
          <p:nvPr/>
        </p:nvSpPr>
        <p:spPr>
          <a:xfrm>
            <a:off x="3449128" y="3458110"/>
            <a:ext cx="2848534" cy="230833"/>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letxa dreta 45"/>
          <p:cNvSpPr/>
          <p:nvPr/>
        </p:nvSpPr>
        <p:spPr>
          <a:xfrm>
            <a:off x="4595192" y="5782342"/>
            <a:ext cx="1702470" cy="238946"/>
          </a:xfrm>
          <a:prstGeom prst="rightArrow">
            <a:avLst/>
          </a:prstGeom>
          <a:solidFill>
            <a:srgbClr val="FA78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Fletxa dreta 46"/>
          <p:cNvSpPr/>
          <p:nvPr/>
        </p:nvSpPr>
        <p:spPr>
          <a:xfrm>
            <a:off x="3071664" y="4645658"/>
            <a:ext cx="3225998" cy="229909"/>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QuadreDeText 47"/>
          <p:cNvSpPr txBox="1"/>
          <p:nvPr/>
        </p:nvSpPr>
        <p:spPr>
          <a:xfrm>
            <a:off x="4193763" y="2090764"/>
            <a:ext cx="3836443" cy="584775"/>
          </a:xfrm>
          <a:prstGeom prst="rect">
            <a:avLst/>
          </a:prstGeom>
          <a:solidFill>
            <a:schemeClr val="accent3">
              <a:lumMod val="75000"/>
            </a:schemeClr>
          </a:solidFill>
        </p:spPr>
        <p:txBody>
          <a:bodyPr wrap="square" rtlCol="0">
            <a:spAutoFit/>
          </a:bodyPr>
          <a:lstStyle/>
          <a:p>
            <a:r>
              <a:rPr lang="en-GB" sz="3200" dirty="0">
                <a:solidFill>
                  <a:schemeClr val="bg1"/>
                </a:solidFill>
              </a:rPr>
              <a:t>This is how we do it</a:t>
            </a:r>
          </a:p>
        </p:txBody>
      </p:sp>
    </p:spTree>
    <p:extLst>
      <p:ext uri="{BB962C8B-B14F-4D97-AF65-F5344CB8AC3E}">
        <p14:creationId xmlns:p14="http://schemas.microsoft.com/office/powerpoint/2010/main" val="579586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475" y="1410267"/>
            <a:ext cx="4153799" cy="432048"/>
          </a:xfrm>
          <a:custGeom>
            <a:avLst/>
            <a:gdLst>
              <a:gd name="connsiteX0" fmla="*/ 0 w 9721080"/>
              <a:gd name="connsiteY0" fmla="*/ 0 h 432048"/>
              <a:gd name="connsiteX1" fmla="*/ 9721080 w 9721080"/>
              <a:gd name="connsiteY1" fmla="*/ 0 h 432048"/>
              <a:gd name="connsiteX2" fmla="*/ 9721080 w 9721080"/>
              <a:gd name="connsiteY2" fmla="*/ 432048 h 432048"/>
              <a:gd name="connsiteX3" fmla="*/ 0 w 9721080"/>
              <a:gd name="connsiteY3" fmla="*/ 432048 h 432048"/>
              <a:gd name="connsiteX4" fmla="*/ 0 w 9721080"/>
              <a:gd name="connsiteY4" fmla="*/ 0 h 432048"/>
              <a:gd name="connsiteX0" fmla="*/ 0 w 9723879"/>
              <a:gd name="connsiteY0" fmla="*/ 0 h 432048"/>
              <a:gd name="connsiteX1" fmla="*/ 9721080 w 9723879"/>
              <a:gd name="connsiteY1" fmla="*/ 0 h 432048"/>
              <a:gd name="connsiteX2" fmla="*/ 9723879 w 9723879"/>
              <a:gd name="connsiteY2" fmla="*/ 216159 h 432048"/>
              <a:gd name="connsiteX3" fmla="*/ 9721080 w 9723879"/>
              <a:gd name="connsiteY3" fmla="*/ 432048 h 432048"/>
              <a:gd name="connsiteX4" fmla="*/ 0 w 9723879"/>
              <a:gd name="connsiteY4" fmla="*/ 432048 h 432048"/>
              <a:gd name="connsiteX5" fmla="*/ 0 w 9723879"/>
              <a:gd name="connsiteY5" fmla="*/ 0 h 432048"/>
              <a:gd name="connsiteX0" fmla="*/ 0 w 10058858"/>
              <a:gd name="connsiteY0" fmla="*/ 0 h 432048"/>
              <a:gd name="connsiteX1" fmla="*/ 9721080 w 10058858"/>
              <a:gd name="connsiteY1" fmla="*/ 0 h 432048"/>
              <a:gd name="connsiteX2" fmla="*/ 10058858 w 10058858"/>
              <a:gd name="connsiteY2" fmla="*/ 216159 h 432048"/>
              <a:gd name="connsiteX3" fmla="*/ 9721080 w 10058858"/>
              <a:gd name="connsiteY3" fmla="*/ 432048 h 432048"/>
              <a:gd name="connsiteX4" fmla="*/ 0 w 10058858"/>
              <a:gd name="connsiteY4" fmla="*/ 432048 h 432048"/>
              <a:gd name="connsiteX5" fmla="*/ 0 w 10058858"/>
              <a:gd name="connsiteY5" fmla="*/ 0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8858" h="432048">
                <a:moveTo>
                  <a:pt x="0" y="0"/>
                </a:moveTo>
                <a:lnTo>
                  <a:pt x="9721080" y="0"/>
                </a:lnTo>
                <a:lnTo>
                  <a:pt x="10058858" y="216159"/>
                </a:lnTo>
                <a:lnTo>
                  <a:pt x="9721080" y="432048"/>
                </a:lnTo>
                <a:lnTo>
                  <a:pt x="0" y="432048"/>
                </a:lnTo>
                <a:lnTo>
                  <a:pt x="0" y="0"/>
                </a:lnTo>
                <a:close/>
              </a:path>
            </a:pathLst>
          </a:custGeom>
          <a:solidFill>
            <a:srgbClr val="42738D"/>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US" b="1" dirty="0"/>
              <a:t>1. Teaching</a:t>
            </a:r>
          </a:p>
        </p:txBody>
      </p:sp>
      <p:sp>
        <p:nvSpPr>
          <p:cNvPr id="77" name="Rectangle 1"/>
          <p:cNvSpPr/>
          <p:nvPr/>
        </p:nvSpPr>
        <p:spPr>
          <a:xfrm>
            <a:off x="96475" y="2141908"/>
            <a:ext cx="4153799" cy="432048"/>
          </a:xfrm>
          <a:custGeom>
            <a:avLst/>
            <a:gdLst>
              <a:gd name="connsiteX0" fmla="*/ 0 w 9721080"/>
              <a:gd name="connsiteY0" fmla="*/ 0 h 432048"/>
              <a:gd name="connsiteX1" fmla="*/ 9721080 w 9721080"/>
              <a:gd name="connsiteY1" fmla="*/ 0 h 432048"/>
              <a:gd name="connsiteX2" fmla="*/ 9721080 w 9721080"/>
              <a:gd name="connsiteY2" fmla="*/ 432048 h 432048"/>
              <a:gd name="connsiteX3" fmla="*/ 0 w 9721080"/>
              <a:gd name="connsiteY3" fmla="*/ 432048 h 432048"/>
              <a:gd name="connsiteX4" fmla="*/ 0 w 9721080"/>
              <a:gd name="connsiteY4" fmla="*/ 0 h 432048"/>
              <a:gd name="connsiteX0" fmla="*/ 0 w 9723879"/>
              <a:gd name="connsiteY0" fmla="*/ 0 h 432048"/>
              <a:gd name="connsiteX1" fmla="*/ 9721080 w 9723879"/>
              <a:gd name="connsiteY1" fmla="*/ 0 h 432048"/>
              <a:gd name="connsiteX2" fmla="*/ 9723879 w 9723879"/>
              <a:gd name="connsiteY2" fmla="*/ 216159 h 432048"/>
              <a:gd name="connsiteX3" fmla="*/ 9721080 w 9723879"/>
              <a:gd name="connsiteY3" fmla="*/ 432048 h 432048"/>
              <a:gd name="connsiteX4" fmla="*/ 0 w 9723879"/>
              <a:gd name="connsiteY4" fmla="*/ 432048 h 432048"/>
              <a:gd name="connsiteX5" fmla="*/ 0 w 9723879"/>
              <a:gd name="connsiteY5" fmla="*/ 0 h 432048"/>
              <a:gd name="connsiteX0" fmla="*/ 0 w 10058858"/>
              <a:gd name="connsiteY0" fmla="*/ 0 h 432048"/>
              <a:gd name="connsiteX1" fmla="*/ 9721080 w 10058858"/>
              <a:gd name="connsiteY1" fmla="*/ 0 h 432048"/>
              <a:gd name="connsiteX2" fmla="*/ 10058858 w 10058858"/>
              <a:gd name="connsiteY2" fmla="*/ 216159 h 432048"/>
              <a:gd name="connsiteX3" fmla="*/ 9721080 w 10058858"/>
              <a:gd name="connsiteY3" fmla="*/ 432048 h 432048"/>
              <a:gd name="connsiteX4" fmla="*/ 0 w 10058858"/>
              <a:gd name="connsiteY4" fmla="*/ 432048 h 432048"/>
              <a:gd name="connsiteX5" fmla="*/ 0 w 10058858"/>
              <a:gd name="connsiteY5" fmla="*/ 0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8858" h="432048">
                <a:moveTo>
                  <a:pt x="0" y="0"/>
                </a:moveTo>
                <a:lnTo>
                  <a:pt x="9721080" y="0"/>
                </a:lnTo>
                <a:lnTo>
                  <a:pt x="10058858" y="216159"/>
                </a:lnTo>
                <a:lnTo>
                  <a:pt x="9721080" y="432048"/>
                </a:lnTo>
                <a:lnTo>
                  <a:pt x="0" y="432048"/>
                </a:lnTo>
                <a:lnTo>
                  <a:pt x="0" y="0"/>
                </a:lnTo>
                <a:close/>
              </a:path>
            </a:pathLst>
          </a:custGeom>
          <a:solidFill>
            <a:srgbClr val="4A762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US" sz="2000" b="1" dirty="0"/>
              <a:t>2. Research and Transfer</a:t>
            </a:r>
          </a:p>
        </p:txBody>
      </p:sp>
      <p:sp>
        <p:nvSpPr>
          <p:cNvPr id="78" name="Rectangle 1"/>
          <p:cNvSpPr/>
          <p:nvPr/>
        </p:nvSpPr>
        <p:spPr>
          <a:xfrm>
            <a:off x="96475" y="2881980"/>
            <a:ext cx="4153799" cy="432048"/>
          </a:xfrm>
          <a:custGeom>
            <a:avLst/>
            <a:gdLst>
              <a:gd name="connsiteX0" fmla="*/ 0 w 9721080"/>
              <a:gd name="connsiteY0" fmla="*/ 0 h 432048"/>
              <a:gd name="connsiteX1" fmla="*/ 9721080 w 9721080"/>
              <a:gd name="connsiteY1" fmla="*/ 0 h 432048"/>
              <a:gd name="connsiteX2" fmla="*/ 9721080 w 9721080"/>
              <a:gd name="connsiteY2" fmla="*/ 432048 h 432048"/>
              <a:gd name="connsiteX3" fmla="*/ 0 w 9721080"/>
              <a:gd name="connsiteY3" fmla="*/ 432048 h 432048"/>
              <a:gd name="connsiteX4" fmla="*/ 0 w 9721080"/>
              <a:gd name="connsiteY4" fmla="*/ 0 h 432048"/>
              <a:gd name="connsiteX0" fmla="*/ 0 w 9723879"/>
              <a:gd name="connsiteY0" fmla="*/ 0 h 432048"/>
              <a:gd name="connsiteX1" fmla="*/ 9721080 w 9723879"/>
              <a:gd name="connsiteY1" fmla="*/ 0 h 432048"/>
              <a:gd name="connsiteX2" fmla="*/ 9723879 w 9723879"/>
              <a:gd name="connsiteY2" fmla="*/ 216159 h 432048"/>
              <a:gd name="connsiteX3" fmla="*/ 9721080 w 9723879"/>
              <a:gd name="connsiteY3" fmla="*/ 432048 h 432048"/>
              <a:gd name="connsiteX4" fmla="*/ 0 w 9723879"/>
              <a:gd name="connsiteY4" fmla="*/ 432048 h 432048"/>
              <a:gd name="connsiteX5" fmla="*/ 0 w 9723879"/>
              <a:gd name="connsiteY5" fmla="*/ 0 h 432048"/>
              <a:gd name="connsiteX0" fmla="*/ 0 w 10058858"/>
              <a:gd name="connsiteY0" fmla="*/ 0 h 432048"/>
              <a:gd name="connsiteX1" fmla="*/ 9721080 w 10058858"/>
              <a:gd name="connsiteY1" fmla="*/ 0 h 432048"/>
              <a:gd name="connsiteX2" fmla="*/ 10058858 w 10058858"/>
              <a:gd name="connsiteY2" fmla="*/ 216159 h 432048"/>
              <a:gd name="connsiteX3" fmla="*/ 9721080 w 10058858"/>
              <a:gd name="connsiteY3" fmla="*/ 432048 h 432048"/>
              <a:gd name="connsiteX4" fmla="*/ 0 w 10058858"/>
              <a:gd name="connsiteY4" fmla="*/ 432048 h 432048"/>
              <a:gd name="connsiteX5" fmla="*/ 0 w 10058858"/>
              <a:gd name="connsiteY5" fmla="*/ 0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8858" h="432048">
                <a:moveTo>
                  <a:pt x="0" y="0"/>
                </a:moveTo>
                <a:lnTo>
                  <a:pt x="9721080" y="0"/>
                </a:lnTo>
                <a:lnTo>
                  <a:pt x="10058858" y="216159"/>
                </a:lnTo>
                <a:lnTo>
                  <a:pt x="9721080" y="432048"/>
                </a:lnTo>
                <a:lnTo>
                  <a:pt x="0" y="432048"/>
                </a:lnTo>
                <a:lnTo>
                  <a:pt x="0" y="0"/>
                </a:lnTo>
                <a:close/>
              </a:path>
            </a:pathLst>
          </a:custGeom>
          <a:solidFill>
            <a:srgbClr val="90292A"/>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US" b="1" dirty="0"/>
              <a:t>3. Persons</a:t>
            </a:r>
          </a:p>
        </p:txBody>
      </p:sp>
      <p:sp>
        <p:nvSpPr>
          <p:cNvPr id="79" name="Rectangle 1"/>
          <p:cNvSpPr/>
          <p:nvPr/>
        </p:nvSpPr>
        <p:spPr>
          <a:xfrm>
            <a:off x="96475" y="3622951"/>
            <a:ext cx="4153799" cy="432048"/>
          </a:xfrm>
          <a:custGeom>
            <a:avLst/>
            <a:gdLst>
              <a:gd name="connsiteX0" fmla="*/ 0 w 9721080"/>
              <a:gd name="connsiteY0" fmla="*/ 0 h 432048"/>
              <a:gd name="connsiteX1" fmla="*/ 9721080 w 9721080"/>
              <a:gd name="connsiteY1" fmla="*/ 0 h 432048"/>
              <a:gd name="connsiteX2" fmla="*/ 9721080 w 9721080"/>
              <a:gd name="connsiteY2" fmla="*/ 432048 h 432048"/>
              <a:gd name="connsiteX3" fmla="*/ 0 w 9721080"/>
              <a:gd name="connsiteY3" fmla="*/ 432048 h 432048"/>
              <a:gd name="connsiteX4" fmla="*/ 0 w 9721080"/>
              <a:gd name="connsiteY4" fmla="*/ 0 h 432048"/>
              <a:gd name="connsiteX0" fmla="*/ 0 w 9723879"/>
              <a:gd name="connsiteY0" fmla="*/ 0 h 432048"/>
              <a:gd name="connsiteX1" fmla="*/ 9721080 w 9723879"/>
              <a:gd name="connsiteY1" fmla="*/ 0 h 432048"/>
              <a:gd name="connsiteX2" fmla="*/ 9723879 w 9723879"/>
              <a:gd name="connsiteY2" fmla="*/ 216159 h 432048"/>
              <a:gd name="connsiteX3" fmla="*/ 9721080 w 9723879"/>
              <a:gd name="connsiteY3" fmla="*/ 432048 h 432048"/>
              <a:gd name="connsiteX4" fmla="*/ 0 w 9723879"/>
              <a:gd name="connsiteY4" fmla="*/ 432048 h 432048"/>
              <a:gd name="connsiteX5" fmla="*/ 0 w 9723879"/>
              <a:gd name="connsiteY5" fmla="*/ 0 h 432048"/>
              <a:gd name="connsiteX0" fmla="*/ 0 w 10058858"/>
              <a:gd name="connsiteY0" fmla="*/ 0 h 432048"/>
              <a:gd name="connsiteX1" fmla="*/ 9721080 w 10058858"/>
              <a:gd name="connsiteY1" fmla="*/ 0 h 432048"/>
              <a:gd name="connsiteX2" fmla="*/ 10058858 w 10058858"/>
              <a:gd name="connsiteY2" fmla="*/ 216159 h 432048"/>
              <a:gd name="connsiteX3" fmla="*/ 9721080 w 10058858"/>
              <a:gd name="connsiteY3" fmla="*/ 432048 h 432048"/>
              <a:gd name="connsiteX4" fmla="*/ 0 w 10058858"/>
              <a:gd name="connsiteY4" fmla="*/ 432048 h 432048"/>
              <a:gd name="connsiteX5" fmla="*/ 0 w 10058858"/>
              <a:gd name="connsiteY5" fmla="*/ 0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8858" h="432048">
                <a:moveTo>
                  <a:pt x="0" y="0"/>
                </a:moveTo>
                <a:lnTo>
                  <a:pt x="9721080" y="0"/>
                </a:lnTo>
                <a:lnTo>
                  <a:pt x="10058858" y="216159"/>
                </a:lnTo>
                <a:lnTo>
                  <a:pt x="9721080" y="432048"/>
                </a:lnTo>
                <a:lnTo>
                  <a:pt x="0" y="432048"/>
                </a:lnTo>
                <a:lnTo>
                  <a:pt x="0" y="0"/>
                </a:lnTo>
                <a:close/>
              </a:path>
            </a:pathLst>
          </a:custGeom>
          <a:solidFill>
            <a:srgbClr val="7B7256"/>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US" b="1" dirty="0"/>
              <a:t>4. </a:t>
            </a:r>
            <a:r>
              <a:rPr lang="en-GB" b="1" dirty="0"/>
              <a:t>Internationalisation</a:t>
            </a:r>
          </a:p>
        </p:txBody>
      </p:sp>
      <p:sp>
        <p:nvSpPr>
          <p:cNvPr id="80" name="Rectangle 1"/>
          <p:cNvSpPr/>
          <p:nvPr/>
        </p:nvSpPr>
        <p:spPr>
          <a:xfrm>
            <a:off x="96475" y="4364903"/>
            <a:ext cx="4153799" cy="432048"/>
          </a:xfrm>
          <a:custGeom>
            <a:avLst/>
            <a:gdLst>
              <a:gd name="connsiteX0" fmla="*/ 0 w 9721080"/>
              <a:gd name="connsiteY0" fmla="*/ 0 h 432048"/>
              <a:gd name="connsiteX1" fmla="*/ 9721080 w 9721080"/>
              <a:gd name="connsiteY1" fmla="*/ 0 h 432048"/>
              <a:gd name="connsiteX2" fmla="*/ 9721080 w 9721080"/>
              <a:gd name="connsiteY2" fmla="*/ 432048 h 432048"/>
              <a:gd name="connsiteX3" fmla="*/ 0 w 9721080"/>
              <a:gd name="connsiteY3" fmla="*/ 432048 h 432048"/>
              <a:gd name="connsiteX4" fmla="*/ 0 w 9721080"/>
              <a:gd name="connsiteY4" fmla="*/ 0 h 432048"/>
              <a:gd name="connsiteX0" fmla="*/ 0 w 9723879"/>
              <a:gd name="connsiteY0" fmla="*/ 0 h 432048"/>
              <a:gd name="connsiteX1" fmla="*/ 9721080 w 9723879"/>
              <a:gd name="connsiteY1" fmla="*/ 0 h 432048"/>
              <a:gd name="connsiteX2" fmla="*/ 9723879 w 9723879"/>
              <a:gd name="connsiteY2" fmla="*/ 216159 h 432048"/>
              <a:gd name="connsiteX3" fmla="*/ 9721080 w 9723879"/>
              <a:gd name="connsiteY3" fmla="*/ 432048 h 432048"/>
              <a:gd name="connsiteX4" fmla="*/ 0 w 9723879"/>
              <a:gd name="connsiteY4" fmla="*/ 432048 h 432048"/>
              <a:gd name="connsiteX5" fmla="*/ 0 w 9723879"/>
              <a:gd name="connsiteY5" fmla="*/ 0 h 432048"/>
              <a:gd name="connsiteX0" fmla="*/ 0 w 10058858"/>
              <a:gd name="connsiteY0" fmla="*/ 0 h 432048"/>
              <a:gd name="connsiteX1" fmla="*/ 9721080 w 10058858"/>
              <a:gd name="connsiteY1" fmla="*/ 0 h 432048"/>
              <a:gd name="connsiteX2" fmla="*/ 10058858 w 10058858"/>
              <a:gd name="connsiteY2" fmla="*/ 216159 h 432048"/>
              <a:gd name="connsiteX3" fmla="*/ 9721080 w 10058858"/>
              <a:gd name="connsiteY3" fmla="*/ 432048 h 432048"/>
              <a:gd name="connsiteX4" fmla="*/ 0 w 10058858"/>
              <a:gd name="connsiteY4" fmla="*/ 432048 h 432048"/>
              <a:gd name="connsiteX5" fmla="*/ 0 w 10058858"/>
              <a:gd name="connsiteY5" fmla="*/ 0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8858" h="432048">
                <a:moveTo>
                  <a:pt x="0" y="0"/>
                </a:moveTo>
                <a:lnTo>
                  <a:pt x="9721080" y="0"/>
                </a:lnTo>
                <a:lnTo>
                  <a:pt x="10058858" y="216159"/>
                </a:lnTo>
                <a:lnTo>
                  <a:pt x="9721080" y="432048"/>
                </a:lnTo>
                <a:lnTo>
                  <a:pt x="0" y="432048"/>
                </a:lnTo>
                <a:lnTo>
                  <a:pt x="0" y="0"/>
                </a:lnTo>
                <a:close/>
              </a:path>
            </a:pathLst>
          </a:custGeom>
          <a:solidFill>
            <a:srgbClr val="B3AB9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US" b="1" dirty="0"/>
              <a:t>5. Social Commitment</a:t>
            </a:r>
          </a:p>
        </p:txBody>
      </p:sp>
      <p:sp>
        <p:nvSpPr>
          <p:cNvPr id="81" name="Rectangle 1"/>
          <p:cNvSpPr/>
          <p:nvPr/>
        </p:nvSpPr>
        <p:spPr>
          <a:xfrm>
            <a:off x="96475" y="5082508"/>
            <a:ext cx="4153799" cy="432048"/>
          </a:xfrm>
          <a:custGeom>
            <a:avLst/>
            <a:gdLst>
              <a:gd name="connsiteX0" fmla="*/ 0 w 9721080"/>
              <a:gd name="connsiteY0" fmla="*/ 0 h 432048"/>
              <a:gd name="connsiteX1" fmla="*/ 9721080 w 9721080"/>
              <a:gd name="connsiteY1" fmla="*/ 0 h 432048"/>
              <a:gd name="connsiteX2" fmla="*/ 9721080 w 9721080"/>
              <a:gd name="connsiteY2" fmla="*/ 432048 h 432048"/>
              <a:gd name="connsiteX3" fmla="*/ 0 w 9721080"/>
              <a:gd name="connsiteY3" fmla="*/ 432048 h 432048"/>
              <a:gd name="connsiteX4" fmla="*/ 0 w 9721080"/>
              <a:gd name="connsiteY4" fmla="*/ 0 h 432048"/>
              <a:gd name="connsiteX0" fmla="*/ 0 w 9723879"/>
              <a:gd name="connsiteY0" fmla="*/ 0 h 432048"/>
              <a:gd name="connsiteX1" fmla="*/ 9721080 w 9723879"/>
              <a:gd name="connsiteY1" fmla="*/ 0 h 432048"/>
              <a:gd name="connsiteX2" fmla="*/ 9723879 w 9723879"/>
              <a:gd name="connsiteY2" fmla="*/ 216159 h 432048"/>
              <a:gd name="connsiteX3" fmla="*/ 9721080 w 9723879"/>
              <a:gd name="connsiteY3" fmla="*/ 432048 h 432048"/>
              <a:gd name="connsiteX4" fmla="*/ 0 w 9723879"/>
              <a:gd name="connsiteY4" fmla="*/ 432048 h 432048"/>
              <a:gd name="connsiteX5" fmla="*/ 0 w 9723879"/>
              <a:gd name="connsiteY5" fmla="*/ 0 h 432048"/>
              <a:gd name="connsiteX0" fmla="*/ 0 w 10058858"/>
              <a:gd name="connsiteY0" fmla="*/ 0 h 432048"/>
              <a:gd name="connsiteX1" fmla="*/ 9721080 w 10058858"/>
              <a:gd name="connsiteY1" fmla="*/ 0 h 432048"/>
              <a:gd name="connsiteX2" fmla="*/ 10058858 w 10058858"/>
              <a:gd name="connsiteY2" fmla="*/ 216159 h 432048"/>
              <a:gd name="connsiteX3" fmla="*/ 9721080 w 10058858"/>
              <a:gd name="connsiteY3" fmla="*/ 432048 h 432048"/>
              <a:gd name="connsiteX4" fmla="*/ 0 w 10058858"/>
              <a:gd name="connsiteY4" fmla="*/ 432048 h 432048"/>
              <a:gd name="connsiteX5" fmla="*/ 0 w 10058858"/>
              <a:gd name="connsiteY5" fmla="*/ 0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8858" h="432048">
                <a:moveTo>
                  <a:pt x="0" y="0"/>
                </a:moveTo>
                <a:lnTo>
                  <a:pt x="9721080" y="0"/>
                </a:lnTo>
                <a:lnTo>
                  <a:pt x="10058858" y="216159"/>
                </a:lnTo>
                <a:lnTo>
                  <a:pt x="9721080" y="432048"/>
                </a:lnTo>
                <a:lnTo>
                  <a:pt x="0" y="432048"/>
                </a:lnTo>
                <a:lnTo>
                  <a:pt x="0" y="0"/>
                </a:lnTo>
                <a:close/>
              </a:path>
            </a:pathLst>
          </a:custGeom>
          <a:solidFill>
            <a:srgbClr val="EA995C"/>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US" b="1" dirty="0"/>
              <a:t>6. Governance</a:t>
            </a:r>
          </a:p>
        </p:txBody>
      </p:sp>
      <p:sp>
        <p:nvSpPr>
          <p:cNvPr id="82" name="Rectangle 1"/>
          <p:cNvSpPr/>
          <p:nvPr/>
        </p:nvSpPr>
        <p:spPr>
          <a:xfrm>
            <a:off x="96475" y="5811172"/>
            <a:ext cx="4153799" cy="432048"/>
          </a:xfrm>
          <a:custGeom>
            <a:avLst/>
            <a:gdLst>
              <a:gd name="connsiteX0" fmla="*/ 0 w 9721080"/>
              <a:gd name="connsiteY0" fmla="*/ 0 h 432048"/>
              <a:gd name="connsiteX1" fmla="*/ 9721080 w 9721080"/>
              <a:gd name="connsiteY1" fmla="*/ 0 h 432048"/>
              <a:gd name="connsiteX2" fmla="*/ 9721080 w 9721080"/>
              <a:gd name="connsiteY2" fmla="*/ 432048 h 432048"/>
              <a:gd name="connsiteX3" fmla="*/ 0 w 9721080"/>
              <a:gd name="connsiteY3" fmla="*/ 432048 h 432048"/>
              <a:gd name="connsiteX4" fmla="*/ 0 w 9721080"/>
              <a:gd name="connsiteY4" fmla="*/ 0 h 432048"/>
              <a:gd name="connsiteX0" fmla="*/ 0 w 9723879"/>
              <a:gd name="connsiteY0" fmla="*/ 0 h 432048"/>
              <a:gd name="connsiteX1" fmla="*/ 9721080 w 9723879"/>
              <a:gd name="connsiteY1" fmla="*/ 0 h 432048"/>
              <a:gd name="connsiteX2" fmla="*/ 9723879 w 9723879"/>
              <a:gd name="connsiteY2" fmla="*/ 216159 h 432048"/>
              <a:gd name="connsiteX3" fmla="*/ 9721080 w 9723879"/>
              <a:gd name="connsiteY3" fmla="*/ 432048 h 432048"/>
              <a:gd name="connsiteX4" fmla="*/ 0 w 9723879"/>
              <a:gd name="connsiteY4" fmla="*/ 432048 h 432048"/>
              <a:gd name="connsiteX5" fmla="*/ 0 w 9723879"/>
              <a:gd name="connsiteY5" fmla="*/ 0 h 432048"/>
              <a:gd name="connsiteX0" fmla="*/ 0 w 10058858"/>
              <a:gd name="connsiteY0" fmla="*/ 0 h 432048"/>
              <a:gd name="connsiteX1" fmla="*/ 9721080 w 10058858"/>
              <a:gd name="connsiteY1" fmla="*/ 0 h 432048"/>
              <a:gd name="connsiteX2" fmla="*/ 10058858 w 10058858"/>
              <a:gd name="connsiteY2" fmla="*/ 216159 h 432048"/>
              <a:gd name="connsiteX3" fmla="*/ 9721080 w 10058858"/>
              <a:gd name="connsiteY3" fmla="*/ 432048 h 432048"/>
              <a:gd name="connsiteX4" fmla="*/ 0 w 10058858"/>
              <a:gd name="connsiteY4" fmla="*/ 432048 h 432048"/>
              <a:gd name="connsiteX5" fmla="*/ 0 w 10058858"/>
              <a:gd name="connsiteY5" fmla="*/ 0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8858" h="432048">
                <a:moveTo>
                  <a:pt x="0" y="0"/>
                </a:moveTo>
                <a:lnTo>
                  <a:pt x="9721080" y="0"/>
                </a:lnTo>
                <a:lnTo>
                  <a:pt x="10058858" y="216159"/>
                </a:lnTo>
                <a:lnTo>
                  <a:pt x="9721080" y="432048"/>
                </a:lnTo>
                <a:lnTo>
                  <a:pt x="0" y="432048"/>
                </a:lnTo>
                <a:lnTo>
                  <a:pt x="0" y="0"/>
                </a:lnTo>
                <a:close/>
              </a:path>
            </a:pathLst>
          </a:custGeom>
          <a:solidFill>
            <a:srgbClr val="87B0C7"/>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US" sz="2000" b="1" dirty="0"/>
              <a:t>7. Students and Employability</a:t>
            </a:r>
          </a:p>
        </p:txBody>
      </p:sp>
      <p:sp>
        <p:nvSpPr>
          <p:cNvPr id="91" name="QuadreDeText 90"/>
          <p:cNvSpPr txBox="1"/>
          <p:nvPr/>
        </p:nvSpPr>
        <p:spPr>
          <a:xfrm>
            <a:off x="263351" y="797723"/>
            <a:ext cx="3602719" cy="412934"/>
          </a:xfrm>
          <a:prstGeom prst="rect">
            <a:avLst/>
          </a:prstGeom>
          <a:noFill/>
        </p:spPr>
        <p:txBody>
          <a:bodyPr wrap="square" rtlCol="0">
            <a:spAutoFit/>
          </a:bodyPr>
          <a:lstStyle/>
          <a:p>
            <a:pPr algn="ctr" latinLnBrk="0">
              <a:lnSpc>
                <a:spcPts val="2500"/>
              </a:lnSpc>
            </a:pPr>
            <a:r>
              <a:rPr lang="ca-ES" b="1" dirty="0" err="1">
                <a:solidFill>
                  <a:srgbClr val="C00000"/>
                </a:solidFill>
              </a:rPr>
              <a:t>Strategic</a:t>
            </a:r>
            <a:r>
              <a:rPr lang="ca-ES" b="1" dirty="0">
                <a:solidFill>
                  <a:srgbClr val="C00000"/>
                </a:solidFill>
              </a:rPr>
              <a:t> </a:t>
            </a:r>
            <a:r>
              <a:rPr lang="ca-ES" b="1" dirty="0" err="1">
                <a:solidFill>
                  <a:srgbClr val="C00000"/>
                </a:solidFill>
              </a:rPr>
              <a:t>lines</a:t>
            </a:r>
            <a:endParaRPr lang="ca-ES" b="1" dirty="0">
              <a:solidFill>
                <a:srgbClr val="C00000"/>
              </a:solidFill>
            </a:endParaRPr>
          </a:p>
        </p:txBody>
      </p:sp>
      <p:sp>
        <p:nvSpPr>
          <p:cNvPr id="92" name="Rectangle arrodonit 91"/>
          <p:cNvSpPr>
            <a:spLocks/>
          </p:cNvSpPr>
          <p:nvPr/>
        </p:nvSpPr>
        <p:spPr>
          <a:xfrm>
            <a:off x="7681675" y="2716977"/>
            <a:ext cx="3384375" cy="208691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08000" rtlCol="0" anchor="ctr"/>
          <a:lstStyle/>
          <a:p>
            <a:pPr algn="ctr"/>
            <a:endParaRPr lang="ca-ES" sz="3600" dirty="0">
              <a:solidFill>
                <a:srgbClr val="3F3F3F"/>
              </a:solidFill>
              <a:latin typeface="Arial Narrow" panose="020B0606020202030204" pitchFamily="34" charset="0"/>
            </a:endParaRPr>
          </a:p>
        </p:txBody>
      </p:sp>
      <p:pic>
        <p:nvPicPr>
          <p:cNvPr id="16" name="Imatge 15"/>
          <p:cNvPicPr>
            <a:picLocks/>
          </p:cNvPicPr>
          <p:nvPr/>
        </p:nvPicPr>
        <p:blipFill>
          <a:blip r:embed="rId3"/>
          <a:stretch>
            <a:fillRect/>
          </a:stretch>
        </p:blipFill>
        <p:spPr>
          <a:xfrm>
            <a:off x="10679593" y="2040444"/>
            <a:ext cx="648000" cy="641488"/>
          </a:xfrm>
          <a:prstGeom prst="rect">
            <a:avLst/>
          </a:prstGeom>
        </p:spPr>
      </p:pic>
      <p:sp>
        <p:nvSpPr>
          <p:cNvPr id="62" name="Rectangle arrodonit 61"/>
          <p:cNvSpPr/>
          <p:nvPr/>
        </p:nvSpPr>
        <p:spPr>
          <a:xfrm>
            <a:off x="96475" y="44624"/>
            <a:ext cx="11908278" cy="57606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Strategic Plan:  </a:t>
            </a:r>
            <a:r>
              <a:rPr lang="ca-ES" b="1" dirty="0">
                <a:solidFill>
                  <a:schemeClr val="bg1"/>
                </a:solidFill>
              </a:rPr>
              <a:t>2018 – 2022 </a:t>
            </a:r>
            <a:r>
              <a:rPr lang="ca-ES" b="1" dirty="0" err="1">
                <a:solidFill>
                  <a:schemeClr val="bg1"/>
                </a:solidFill>
              </a:rPr>
              <a:t>Action</a:t>
            </a:r>
            <a:r>
              <a:rPr lang="ca-ES" b="1" dirty="0">
                <a:solidFill>
                  <a:schemeClr val="bg1"/>
                </a:solidFill>
              </a:rPr>
              <a:t> </a:t>
            </a:r>
            <a:r>
              <a:rPr lang="ca-ES" b="1" dirty="0" err="1">
                <a:solidFill>
                  <a:schemeClr val="bg1"/>
                </a:solidFill>
              </a:rPr>
              <a:t>Plan</a:t>
            </a:r>
            <a:endParaRPr lang="ca-ES" b="1" dirty="0">
              <a:solidFill>
                <a:schemeClr val="bg1"/>
              </a:solidFill>
            </a:endParaRPr>
          </a:p>
        </p:txBody>
      </p:sp>
      <p:pic>
        <p:nvPicPr>
          <p:cNvPr id="63" name="Imatge 62"/>
          <p:cNvPicPr>
            <a:picLocks/>
          </p:cNvPicPr>
          <p:nvPr/>
        </p:nvPicPr>
        <p:blipFill rotWithShape="1">
          <a:blip r:embed="rId4"/>
          <a:srcRect l="68804"/>
          <a:stretch/>
        </p:blipFill>
        <p:spPr>
          <a:xfrm>
            <a:off x="11356753" y="2040443"/>
            <a:ext cx="648000" cy="641489"/>
          </a:xfrm>
          <a:prstGeom prst="rect">
            <a:avLst/>
          </a:prstGeom>
        </p:spPr>
      </p:pic>
      <p:pic>
        <p:nvPicPr>
          <p:cNvPr id="65" name="Imatge 64"/>
          <p:cNvPicPr>
            <a:picLocks/>
          </p:cNvPicPr>
          <p:nvPr/>
        </p:nvPicPr>
        <p:blipFill rotWithShape="1">
          <a:blip r:embed="rId5"/>
          <a:srcRect l="34309" r="34958"/>
          <a:stretch/>
        </p:blipFill>
        <p:spPr>
          <a:xfrm>
            <a:off x="5955817" y="3521694"/>
            <a:ext cx="648000" cy="648000"/>
          </a:xfrm>
          <a:prstGeom prst="rect">
            <a:avLst/>
          </a:prstGeom>
        </p:spPr>
      </p:pic>
      <p:pic>
        <p:nvPicPr>
          <p:cNvPr id="66" name="Imatge 65"/>
          <p:cNvPicPr>
            <a:picLocks/>
          </p:cNvPicPr>
          <p:nvPr/>
        </p:nvPicPr>
        <p:blipFill rotWithShape="1">
          <a:blip r:embed="rId6"/>
          <a:srcRect r="70240"/>
          <a:stretch/>
        </p:blipFill>
        <p:spPr>
          <a:xfrm>
            <a:off x="5955817" y="1297774"/>
            <a:ext cx="648000" cy="648000"/>
          </a:xfrm>
          <a:prstGeom prst="rect">
            <a:avLst/>
          </a:prstGeom>
        </p:spPr>
      </p:pic>
      <p:pic>
        <p:nvPicPr>
          <p:cNvPr id="67" name="Imatge 66"/>
          <p:cNvPicPr>
            <a:picLocks/>
          </p:cNvPicPr>
          <p:nvPr/>
        </p:nvPicPr>
        <p:blipFill rotWithShape="1">
          <a:blip r:embed="rId7"/>
          <a:srcRect l="34439" r="34686"/>
          <a:stretch/>
        </p:blipFill>
        <p:spPr>
          <a:xfrm>
            <a:off x="6634588" y="1297774"/>
            <a:ext cx="648000" cy="648000"/>
          </a:xfrm>
          <a:prstGeom prst="rect">
            <a:avLst/>
          </a:prstGeom>
        </p:spPr>
      </p:pic>
      <p:pic>
        <p:nvPicPr>
          <p:cNvPr id="68" name="Imatge 67"/>
          <p:cNvPicPr>
            <a:picLocks/>
          </p:cNvPicPr>
          <p:nvPr/>
        </p:nvPicPr>
        <p:blipFill rotWithShape="1">
          <a:blip r:embed="rId5"/>
          <a:srcRect l="68889"/>
          <a:stretch/>
        </p:blipFill>
        <p:spPr>
          <a:xfrm>
            <a:off x="5955817" y="2040442"/>
            <a:ext cx="648000" cy="648002"/>
          </a:xfrm>
          <a:prstGeom prst="rect">
            <a:avLst/>
          </a:prstGeom>
        </p:spPr>
      </p:pic>
      <p:pic>
        <p:nvPicPr>
          <p:cNvPr id="69" name="Imatge 68"/>
          <p:cNvPicPr>
            <a:picLocks/>
          </p:cNvPicPr>
          <p:nvPr/>
        </p:nvPicPr>
        <p:blipFill rotWithShape="1">
          <a:blip r:embed="rId6"/>
          <a:srcRect l="68934"/>
          <a:stretch/>
        </p:blipFill>
        <p:spPr>
          <a:xfrm>
            <a:off x="6632882" y="2044532"/>
            <a:ext cx="648000" cy="648000"/>
          </a:xfrm>
          <a:prstGeom prst="rect">
            <a:avLst/>
          </a:prstGeom>
        </p:spPr>
      </p:pic>
      <p:pic>
        <p:nvPicPr>
          <p:cNvPr id="70" name="Imatge 69"/>
          <p:cNvPicPr>
            <a:picLocks/>
          </p:cNvPicPr>
          <p:nvPr/>
        </p:nvPicPr>
        <p:blipFill rotWithShape="1">
          <a:blip r:embed="rId7"/>
          <a:srcRect r="68833"/>
          <a:stretch/>
        </p:blipFill>
        <p:spPr>
          <a:xfrm>
            <a:off x="7307416" y="2044532"/>
            <a:ext cx="648000" cy="648000"/>
          </a:xfrm>
          <a:prstGeom prst="rect">
            <a:avLst/>
          </a:prstGeom>
        </p:spPr>
      </p:pic>
      <p:pic>
        <p:nvPicPr>
          <p:cNvPr id="71" name="Imatge 70"/>
          <p:cNvPicPr>
            <a:picLocks/>
          </p:cNvPicPr>
          <p:nvPr/>
        </p:nvPicPr>
        <p:blipFill rotWithShape="1">
          <a:blip r:embed="rId7"/>
          <a:srcRect l="69014"/>
          <a:stretch/>
        </p:blipFill>
        <p:spPr>
          <a:xfrm>
            <a:off x="7981950" y="2041053"/>
            <a:ext cx="648000" cy="648000"/>
          </a:xfrm>
          <a:prstGeom prst="rect">
            <a:avLst/>
          </a:prstGeom>
        </p:spPr>
      </p:pic>
      <p:pic>
        <p:nvPicPr>
          <p:cNvPr id="72" name="Imatge 71"/>
          <p:cNvPicPr>
            <a:picLocks/>
          </p:cNvPicPr>
          <p:nvPr/>
        </p:nvPicPr>
        <p:blipFill rotWithShape="1">
          <a:blip r:embed="rId8"/>
          <a:srcRect l="69211"/>
          <a:stretch/>
        </p:blipFill>
        <p:spPr>
          <a:xfrm>
            <a:off x="9328786" y="2040444"/>
            <a:ext cx="648000" cy="648000"/>
          </a:xfrm>
          <a:prstGeom prst="rect">
            <a:avLst/>
          </a:prstGeom>
        </p:spPr>
      </p:pic>
      <p:pic>
        <p:nvPicPr>
          <p:cNvPr id="73" name="Imatge 72"/>
          <p:cNvPicPr>
            <a:picLocks/>
          </p:cNvPicPr>
          <p:nvPr/>
        </p:nvPicPr>
        <p:blipFill rotWithShape="1">
          <a:blip r:embed="rId4"/>
          <a:srcRect r="69176"/>
          <a:stretch/>
        </p:blipFill>
        <p:spPr>
          <a:xfrm>
            <a:off x="10002883" y="2040444"/>
            <a:ext cx="648000" cy="648000"/>
          </a:xfrm>
          <a:prstGeom prst="rect">
            <a:avLst/>
          </a:prstGeom>
        </p:spPr>
      </p:pic>
      <p:pic>
        <p:nvPicPr>
          <p:cNvPr id="74" name="Imatge 73"/>
          <p:cNvPicPr>
            <a:picLocks/>
          </p:cNvPicPr>
          <p:nvPr/>
        </p:nvPicPr>
        <p:blipFill rotWithShape="1">
          <a:blip r:embed="rId8"/>
          <a:srcRect l="34586" r="34434"/>
          <a:stretch/>
        </p:blipFill>
        <p:spPr>
          <a:xfrm>
            <a:off x="8653904" y="2040444"/>
            <a:ext cx="648000" cy="648000"/>
          </a:xfrm>
          <a:prstGeom prst="rect">
            <a:avLst/>
          </a:prstGeom>
        </p:spPr>
      </p:pic>
      <p:pic>
        <p:nvPicPr>
          <p:cNvPr id="75" name="Imatge 74"/>
          <p:cNvPicPr>
            <a:picLocks/>
          </p:cNvPicPr>
          <p:nvPr/>
        </p:nvPicPr>
        <p:blipFill rotWithShape="1">
          <a:blip r:embed="rId6"/>
          <a:srcRect l="34740" r="34385"/>
          <a:stretch/>
        </p:blipFill>
        <p:spPr>
          <a:xfrm>
            <a:off x="6632882" y="2783112"/>
            <a:ext cx="648000" cy="648002"/>
          </a:xfrm>
          <a:prstGeom prst="rect">
            <a:avLst/>
          </a:prstGeom>
        </p:spPr>
      </p:pic>
      <p:pic>
        <p:nvPicPr>
          <p:cNvPr id="89" name="Imatge 88"/>
          <p:cNvPicPr>
            <a:picLocks/>
          </p:cNvPicPr>
          <p:nvPr/>
        </p:nvPicPr>
        <p:blipFill rotWithShape="1">
          <a:blip r:embed="rId8"/>
          <a:srcRect r="69105"/>
          <a:stretch/>
        </p:blipFill>
        <p:spPr>
          <a:xfrm>
            <a:off x="7976810" y="2781837"/>
            <a:ext cx="653140" cy="649277"/>
          </a:xfrm>
          <a:prstGeom prst="rect">
            <a:avLst/>
          </a:prstGeom>
        </p:spPr>
      </p:pic>
      <p:pic>
        <p:nvPicPr>
          <p:cNvPr id="97" name="Imatge 96"/>
          <p:cNvPicPr>
            <a:picLocks/>
          </p:cNvPicPr>
          <p:nvPr/>
        </p:nvPicPr>
        <p:blipFill rotWithShape="1">
          <a:blip r:embed="rId9"/>
          <a:srcRect l="34536" r="34626"/>
          <a:stretch/>
        </p:blipFill>
        <p:spPr>
          <a:xfrm>
            <a:off x="7979985" y="3521694"/>
            <a:ext cx="653140" cy="648000"/>
          </a:xfrm>
          <a:prstGeom prst="rect">
            <a:avLst/>
          </a:prstGeom>
        </p:spPr>
      </p:pic>
      <p:pic>
        <p:nvPicPr>
          <p:cNvPr id="98" name="Imatge 97"/>
          <p:cNvPicPr>
            <a:picLocks/>
          </p:cNvPicPr>
          <p:nvPr/>
        </p:nvPicPr>
        <p:blipFill rotWithShape="1">
          <a:blip r:embed="rId6"/>
          <a:srcRect l="34740" r="34385"/>
          <a:stretch/>
        </p:blipFill>
        <p:spPr>
          <a:xfrm>
            <a:off x="7311351" y="4259976"/>
            <a:ext cx="648000" cy="648000"/>
          </a:xfrm>
          <a:prstGeom prst="rect">
            <a:avLst/>
          </a:prstGeom>
        </p:spPr>
      </p:pic>
      <p:pic>
        <p:nvPicPr>
          <p:cNvPr id="99" name="Imatge 98"/>
          <p:cNvPicPr>
            <a:picLocks/>
          </p:cNvPicPr>
          <p:nvPr/>
        </p:nvPicPr>
        <p:blipFill rotWithShape="1">
          <a:blip r:embed="rId7"/>
          <a:srcRect l="34439" r="34686"/>
          <a:stretch/>
        </p:blipFill>
        <p:spPr>
          <a:xfrm>
            <a:off x="7986668" y="4259976"/>
            <a:ext cx="648000" cy="648000"/>
          </a:xfrm>
          <a:prstGeom prst="rect">
            <a:avLst/>
          </a:prstGeom>
        </p:spPr>
      </p:pic>
      <p:pic>
        <p:nvPicPr>
          <p:cNvPr id="100" name="Imatge 99"/>
          <p:cNvPicPr>
            <a:picLocks/>
          </p:cNvPicPr>
          <p:nvPr/>
        </p:nvPicPr>
        <p:blipFill rotWithShape="1">
          <a:blip r:embed="rId8"/>
          <a:srcRect r="69105"/>
          <a:stretch/>
        </p:blipFill>
        <p:spPr>
          <a:xfrm>
            <a:off x="8653904" y="4259976"/>
            <a:ext cx="648000" cy="648000"/>
          </a:xfrm>
          <a:prstGeom prst="rect">
            <a:avLst/>
          </a:prstGeom>
        </p:spPr>
      </p:pic>
      <p:pic>
        <p:nvPicPr>
          <p:cNvPr id="101" name="Imatge 100"/>
          <p:cNvPicPr>
            <a:picLocks/>
          </p:cNvPicPr>
          <p:nvPr/>
        </p:nvPicPr>
        <p:blipFill rotWithShape="1">
          <a:blip r:embed="rId5"/>
          <a:srcRect r="69118"/>
          <a:stretch/>
        </p:blipFill>
        <p:spPr>
          <a:xfrm>
            <a:off x="5955817" y="4260274"/>
            <a:ext cx="648000" cy="648000"/>
          </a:xfrm>
          <a:prstGeom prst="rect">
            <a:avLst/>
          </a:prstGeom>
        </p:spPr>
      </p:pic>
      <p:pic>
        <p:nvPicPr>
          <p:cNvPr id="102" name="Imatge 101"/>
          <p:cNvPicPr>
            <a:picLocks/>
          </p:cNvPicPr>
          <p:nvPr/>
        </p:nvPicPr>
        <p:blipFill rotWithShape="1">
          <a:blip r:embed="rId8"/>
          <a:srcRect l="34586" r="34434"/>
          <a:stretch/>
        </p:blipFill>
        <p:spPr>
          <a:xfrm>
            <a:off x="9325903" y="4259976"/>
            <a:ext cx="652763" cy="648000"/>
          </a:xfrm>
          <a:prstGeom prst="rect">
            <a:avLst/>
          </a:prstGeom>
        </p:spPr>
      </p:pic>
      <p:pic>
        <p:nvPicPr>
          <p:cNvPr id="103" name="Imatge 102"/>
          <p:cNvPicPr>
            <a:picLocks/>
          </p:cNvPicPr>
          <p:nvPr/>
        </p:nvPicPr>
        <p:blipFill rotWithShape="1">
          <a:blip r:embed="rId8"/>
          <a:srcRect l="69211"/>
          <a:stretch/>
        </p:blipFill>
        <p:spPr>
          <a:xfrm>
            <a:off x="10002883" y="4259976"/>
            <a:ext cx="648000" cy="648000"/>
          </a:xfrm>
          <a:prstGeom prst="rect">
            <a:avLst/>
          </a:prstGeom>
        </p:spPr>
      </p:pic>
      <p:pic>
        <p:nvPicPr>
          <p:cNvPr id="104" name="Imatge 103"/>
          <p:cNvPicPr>
            <a:picLocks/>
          </p:cNvPicPr>
          <p:nvPr/>
        </p:nvPicPr>
        <p:blipFill rotWithShape="1">
          <a:blip r:embed="rId9"/>
          <a:srcRect r="69107"/>
          <a:stretch/>
        </p:blipFill>
        <p:spPr>
          <a:xfrm>
            <a:off x="10679593" y="4259976"/>
            <a:ext cx="648000" cy="648000"/>
          </a:xfrm>
          <a:prstGeom prst="rect">
            <a:avLst/>
          </a:prstGeom>
        </p:spPr>
      </p:pic>
      <p:pic>
        <p:nvPicPr>
          <p:cNvPr id="105" name="Imatge 104"/>
          <p:cNvPicPr>
            <a:picLocks/>
          </p:cNvPicPr>
          <p:nvPr/>
        </p:nvPicPr>
        <p:blipFill rotWithShape="1">
          <a:blip r:embed="rId5"/>
          <a:srcRect l="34309" r="34958"/>
          <a:stretch/>
        </p:blipFill>
        <p:spPr>
          <a:xfrm>
            <a:off x="6635865" y="4263567"/>
            <a:ext cx="648000" cy="648000"/>
          </a:xfrm>
          <a:prstGeom prst="rect">
            <a:avLst/>
          </a:prstGeom>
        </p:spPr>
      </p:pic>
      <p:sp>
        <p:nvSpPr>
          <p:cNvPr id="114" name="Rectangle arrodonit 113"/>
          <p:cNvSpPr/>
          <p:nvPr/>
        </p:nvSpPr>
        <p:spPr>
          <a:xfrm>
            <a:off x="4511573" y="1362621"/>
            <a:ext cx="1180350" cy="533648"/>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ca-ES" sz="2800" b="1" dirty="0">
                <a:solidFill>
                  <a:schemeClr val="bg1"/>
                </a:solidFill>
                <a:latin typeface="Arial Black" panose="020B0A04020102020204" pitchFamily="34" charset="0"/>
              </a:rPr>
              <a:t>2 / 19</a:t>
            </a:r>
          </a:p>
        </p:txBody>
      </p:sp>
      <p:sp>
        <p:nvSpPr>
          <p:cNvPr id="115" name="QuadreDeText 114"/>
          <p:cNvSpPr txBox="1"/>
          <p:nvPr/>
        </p:nvSpPr>
        <p:spPr>
          <a:xfrm>
            <a:off x="3791745" y="638224"/>
            <a:ext cx="2812072" cy="733534"/>
          </a:xfrm>
          <a:prstGeom prst="rect">
            <a:avLst/>
          </a:prstGeom>
          <a:noFill/>
        </p:spPr>
        <p:txBody>
          <a:bodyPr wrap="square" rtlCol="0">
            <a:spAutoFit/>
          </a:bodyPr>
          <a:lstStyle/>
          <a:p>
            <a:pPr algn="ctr" latinLnBrk="0">
              <a:lnSpc>
                <a:spcPts val="2500"/>
              </a:lnSpc>
            </a:pPr>
            <a:r>
              <a:rPr lang="en-US" sz="2000" b="1" dirty="0">
                <a:solidFill>
                  <a:srgbClr val="C00000"/>
                </a:solidFill>
              </a:rPr>
              <a:t>Number of </a:t>
            </a:r>
          </a:p>
          <a:p>
            <a:pPr algn="ctr" latinLnBrk="0">
              <a:lnSpc>
                <a:spcPts val="2500"/>
              </a:lnSpc>
            </a:pPr>
            <a:r>
              <a:rPr lang="en-US" sz="2000" b="1" dirty="0">
                <a:solidFill>
                  <a:srgbClr val="C00000"/>
                </a:solidFill>
              </a:rPr>
              <a:t>objectives / actions</a:t>
            </a:r>
          </a:p>
        </p:txBody>
      </p:sp>
      <p:pic>
        <p:nvPicPr>
          <p:cNvPr id="133" name="Imatge 132"/>
          <p:cNvPicPr>
            <a:picLocks/>
          </p:cNvPicPr>
          <p:nvPr/>
        </p:nvPicPr>
        <p:blipFill rotWithShape="1">
          <a:blip r:embed="rId5"/>
          <a:srcRect l="68889"/>
          <a:stretch/>
        </p:blipFill>
        <p:spPr>
          <a:xfrm>
            <a:off x="5955817" y="2783112"/>
            <a:ext cx="648000" cy="648002"/>
          </a:xfrm>
          <a:prstGeom prst="rect">
            <a:avLst/>
          </a:prstGeom>
        </p:spPr>
      </p:pic>
      <p:pic>
        <p:nvPicPr>
          <p:cNvPr id="134" name="Imatge 133"/>
          <p:cNvPicPr>
            <a:picLocks/>
          </p:cNvPicPr>
          <p:nvPr/>
        </p:nvPicPr>
        <p:blipFill rotWithShape="1">
          <a:blip r:embed="rId7"/>
          <a:srcRect l="34439" r="34686"/>
          <a:stretch/>
        </p:blipFill>
        <p:spPr>
          <a:xfrm>
            <a:off x="7308250" y="2783112"/>
            <a:ext cx="648000" cy="648002"/>
          </a:xfrm>
          <a:prstGeom prst="rect">
            <a:avLst/>
          </a:prstGeom>
        </p:spPr>
      </p:pic>
      <p:pic>
        <p:nvPicPr>
          <p:cNvPr id="135" name="Imatge 134"/>
          <p:cNvPicPr>
            <a:picLocks/>
          </p:cNvPicPr>
          <p:nvPr/>
        </p:nvPicPr>
        <p:blipFill rotWithShape="1">
          <a:blip r:embed="rId6"/>
          <a:srcRect r="70240"/>
          <a:stretch/>
        </p:blipFill>
        <p:spPr>
          <a:xfrm>
            <a:off x="6632882" y="3521694"/>
            <a:ext cx="648000" cy="648000"/>
          </a:xfrm>
          <a:prstGeom prst="rect">
            <a:avLst/>
          </a:prstGeom>
        </p:spPr>
      </p:pic>
      <p:pic>
        <p:nvPicPr>
          <p:cNvPr id="136" name="Imatge 135"/>
          <p:cNvPicPr>
            <a:picLocks/>
          </p:cNvPicPr>
          <p:nvPr/>
        </p:nvPicPr>
        <p:blipFill rotWithShape="1">
          <a:blip r:embed="rId8"/>
          <a:srcRect r="69105"/>
          <a:stretch/>
        </p:blipFill>
        <p:spPr>
          <a:xfrm>
            <a:off x="7307416" y="3521695"/>
            <a:ext cx="648000" cy="647999"/>
          </a:xfrm>
          <a:prstGeom prst="rect">
            <a:avLst/>
          </a:prstGeom>
        </p:spPr>
      </p:pic>
      <p:pic>
        <p:nvPicPr>
          <p:cNvPr id="147" name="Imatge 146"/>
          <p:cNvPicPr>
            <a:picLocks/>
          </p:cNvPicPr>
          <p:nvPr/>
        </p:nvPicPr>
        <p:blipFill rotWithShape="1">
          <a:blip r:embed="rId6"/>
          <a:srcRect l="34740" r="34385"/>
          <a:stretch/>
        </p:blipFill>
        <p:spPr>
          <a:xfrm>
            <a:off x="5955817" y="5009158"/>
            <a:ext cx="648000" cy="648000"/>
          </a:xfrm>
          <a:prstGeom prst="rect">
            <a:avLst/>
          </a:prstGeom>
        </p:spPr>
      </p:pic>
      <p:pic>
        <p:nvPicPr>
          <p:cNvPr id="151" name="Imatge 150"/>
          <p:cNvPicPr>
            <a:picLocks/>
          </p:cNvPicPr>
          <p:nvPr/>
        </p:nvPicPr>
        <p:blipFill rotWithShape="1">
          <a:blip r:embed="rId8"/>
          <a:srcRect l="34586" r="34434"/>
          <a:stretch/>
        </p:blipFill>
        <p:spPr>
          <a:xfrm>
            <a:off x="6628119" y="5009158"/>
            <a:ext cx="652763" cy="648000"/>
          </a:xfrm>
          <a:prstGeom prst="rect">
            <a:avLst/>
          </a:prstGeom>
        </p:spPr>
      </p:pic>
      <p:pic>
        <p:nvPicPr>
          <p:cNvPr id="153" name="Imatge 152"/>
          <p:cNvPicPr>
            <a:picLocks/>
          </p:cNvPicPr>
          <p:nvPr/>
        </p:nvPicPr>
        <p:blipFill rotWithShape="1">
          <a:blip r:embed="rId9"/>
          <a:srcRect r="69107"/>
          <a:stretch/>
        </p:blipFill>
        <p:spPr>
          <a:xfrm>
            <a:off x="7308215" y="5009158"/>
            <a:ext cx="648000" cy="648000"/>
          </a:xfrm>
          <a:prstGeom prst="rect">
            <a:avLst/>
          </a:prstGeom>
        </p:spPr>
      </p:pic>
      <p:pic>
        <p:nvPicPr>
          <p:cNvPr id="155" name="Imatge 154"/>
          <p:cNvPicPr>
            <a:picLocks/>
          </p:cNvPicPr>
          <p:nvPr/>
        </p:nvPicPr>
        <p:blipFill rotWithShape="1">
          <a:blip r:embed="rId9"/>
          <a:srcRect l="34536" r="34626"/>
          <a:stretch/>
        </p:blipFill>
        <p:spPr>
          <a:xfrm>
            <a:off x="7983548" y="5009158"/>
            <a:ext cx="646402" cy="648000"/>
          </a:xfrm>
          <a:prstGeom prst="rect">
            <a:avLst/>
          </a:prstGeom>
        </p:spPr>
      </p:pic>
      <p:pic>
        <p:nvPicPr>
          <p:cNvPr id="164" name="Imatge 163"/>
          <p:cNvPicPr>
            <a:picLocks/>
          </p:cNvPicPr>
          <p:nvPr/>
        </p:nvPicPr>
        <p:blipFill rotWithShape="1">
          <a:blip r:embed="rId6"/>
          <a:srcRect l="34740" r="34385"/>
          <a:stretch/>
        </p:blipFill>
        <p:spPr>
          <a:xfrm>
            <a:off x="6634588" y="5751468"/>
            <a:ext cx="648000" cy="648000"/>
          </a:xfrm>
          <a:prstGeom prst="rect">
            <a:avLst/>
          </a:prstGeom>
        </p:spPr>
      </p:pic>
      <p:pic>
        <p:nvPicPr>
          <p:cNvPr id="165" name="Imatge 164"/>
          <p:cNvPicPr>
            <a:picLocks/>
          </p:cNvPicPr>
          <p:nvPr/>
        </p:nvPicPr>
        <p:blipFill rotWithShape="1">
          <a:blip r:embed="rId7"/>
          <a:srcRect l="34439" r="34686"/>
          <a:stretch/>
        </p:blipFill>
        <p:spPr>
          <a:xfrm>
            <a:off x="7309905" y="5751468"/>
            <a:ext cx="648000" cy="648000"/>
          </a:xfrm>
          <a:prstGeom prst="rect">
            <a:avLst/>
          </a:prstGeom>
        </p:spPr>
      </p:pic>
      <p:pic>
        <p:nvPicPr>
          <p:cNvPr id="166" name="Imatge 165"/>
          <p:cNvPicPr>
            <a:picLocks/>
          </p:cNvPicPr>
          <p:nvPr/>
        </p:nvPicPr>
        <p:blipFill rotWithShape="1">
          <a:blip r:embed="rId8"/>
          <a:srcRect r="69105"/>
          <a:stretch/>
        </p:blipFill>
        <p:spPr>
          <a:xfrm>
            <a:off x="7977141" y="5751468"/>
            <a:ext cx="648000" cy="648000"/>
          </a:xfrm>
          <a:prstGeom prst="rect">
            <a:avLst/>
          </a:prstGeom>
        </p:spPr>
      </p:pic>
      <p:pic>
        <p:nvPicPr>
          <p:cNvPr id="170" name="Imatge 169"/>
          <p:cNvPicPr>
            <a:picLocks/>
          </p:cNvPicPr>
          <p:nvPr/>
        </p:nvPicPr>
        <p:blipFill rotWithShape="1">
          <a:blip r:embed="rId9"/>
          <a:srcRect r="69107"/>
          <a:stretch/>
        </p:blipFill>
        <p:spPr>
          <a:xfrm>
            <a:off x="8652023" y="5751468"/>
            <a:ext cx="648000" cy="648000"/>
          </a:xfrm>
          <a:prstGeom prst="rect">
            <a:avLst/>
          </a:prstGeom>
        </p:spPr>
      </p:pic>
      <p:pic>
        <p:nvPicPr>
          <p:cNvPr id="172" name="Imatge 171"/>
          <p:cNvPicPr>
            <a:picLocks/>
          </p:cNvPicPr>
          <p:nvPr/>
        </p:nvPicPr>
        <p:blipFill rotWithShape="1">
          <a:blip r:embed="rId6"/>
          <a:srcRect r="70240"/>
          <a:stretch/>
        </p:blipFill>
        <p:spPr>
          <a:xfrm>
            <a:off x="5955817" y="5749853"/>
            <a:ext cx="648000" cy="648000"/>
          </a:xfrm>
          <a:prstGeom prst="rect">
            <a:avLst/>
          </a:prstGeom>
        </p:spPr>
      </p:pic>
      <p:sp>
        <p:nvSpPr>
          <p:cNvPr id="76" name="QuadreDeText 75"/>
          <p:cNvSpPr txBox="1"/>
          <p:nvPr/>
        </p:nvSpPr>
        <p:spPr>
          <a:xfrm>
            <a:off x="6653920" y="754969"/>
            <a:ext cx="5228520" cy="412934"/>
          </a:xfrm>
          <a:prstGeom prst="rect">
            <a:avLst/>
          </a:prstGeom>
          <a:noFill/>
        </p:spPr>
        <p:txBody>
          <a:bodyPr wrap="square" rtlCol="0">
            <a:spAutoFit/>
          </a:bodyPr>
          <a:lstStyle/>
          <a:p>
            <a:pPr latinLnBrk="0">
              <a:lnSpc>
                <a:spcPts val="2500"/>
              </a:lnSpc>
            </a:pPr>
            <a:r>
              <a:rPr lang="en-US" b="1" dirty="0">
                <a:solidFill>
                  <a:srgbClr val="C00000"/>
                </a:solidFill>
              </a:rPr>
              <a:t>Sustainable Development Goals</a:t>
            </a:r>
          </a:p>
        </p:txBody>
      </p:sp>
      <p:sp>
        <p:nvSpPr>
          <p:cNvPr id="57" name="Rectangle arrodonit 56"/>
          <p:cNvSpPr/>
          <p:nvPr/>
        </p:nvSpPr>
        <p:spPr>
          <a:xfrm>
            <a:off x="4514153" y="2092700"/>
            <a:ext cx="1180350" cy="533648"/>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ca-ES" sz="2800" b="1" dirty="0">
                <a:solidFill>
                  <a:schemeClr val="bg1"/>
                </a:solidFill>
                <a:latin typeface="Arial Black" panose="020B0A04020102020204" pitchFamily="34" charset="0"/>
              </a:rPr>
              <a:t>7 / 21</a:t>
            </a:r>
          </a:p>
        </p:txBody>
      </p:sp>
      <p:sp>
        <p:nvSpPr>
          <p:cNvPr id="58" name="Rectangle arrodonit 57"/>
          <p:cNvSpPr/>
          <p:nvPr/>
        </p:nvSpPr>
        <p:spPr>
          <a:xfrm>
            <a:off x="4511573" y="2831180"/>
            <a:ext cx="1180350" cy="533648"/>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ca-ES" sz="2800" b="1" dirty="0">
                <a:solidFill>
                  <a:schemeClr val="bg1"/>
                </a:solidFill>
                <a:latin typeface="Arial Black" panose="020B0A04020102020204" pitchFamily="34" charset="0"/>
              </a:rPr>
              <a:t>8 / 42</a:t>
            </a:r>
          </a:p>
        </p:txBody>
      </p:sp>
      <p:sp>
        <p:nvSpPr>
          <p:cNvPr id="59" name="Rectangle arrodonit 58"/>
          <p:cNvSpPr/>
          <p:nvPr/>
        </p:nvSpPr>
        <p:spPr>
          <a:xfrm>
            <a:off x="4511573" y="3622515"/>
            <a:ext cx="1180350" cy="533648"/>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ca-ES" sz="2800" b="1" dirty="0">
                <a:solidFill>
                  <a:schemeClr val="bg1"/>
                </a:solidFill>
                <a:latin typeface="Arial Black" panose="020B0A04020102020204" pitchFamily="34" charset="0"/>
              </a:rPr>
              <a:t>3 / 12</a:t>
            </a:r>
          </a:p>
        </p:txBody>
      </p:sp>
      <p:sp>
        <p:nvSpPr>
          <p:cNvPr id="60" name="Rectangle arrodonit 59"/>
          <p:cNvSpPr/>
          <p:nvPr/>
        </p:nvSpPr>
        <p:spPr>
          <a:xfrm>
            <a:off x="4511573" y="4320743"/>
            <a:ext cx="1180350" cy="533648"/>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ca-ES" sz="2800" b="1" dirty="0">
                <a:solidFill>
                  <a:schemeClr val="bg1"/>
                </a:solidFill>
                <a:latin typeface="Arial Black" panose="020B0A04020102020204" pitchFamily="34" charset="0"/>
              </a:rPr>
              <a:t>2 / 6</a:t>
            </a:r>
          </a:p>
        </p:txBody>
      </p:sp>
      <p:sp>
        <p:nvSpPr>
          <p:cNvPr id="61" name="Rectangle arrodonit 60"/>
          <p:cNvSpPr/>
          <p:nvPr/>
        </p:nvSpPr>
        <p:spPr>
          <a:xfrm>
            <a:off x="4512870" y="5031708"/>
            <a:ext cx="1180350" cy="533648"/>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ca-ES" sz="2800" b="1" dirty="0">
                <a:solidFill>
                  <a:schemeClr val="bg1"/>
                </a:solidFill>
                <a:latin typeface="Arial Black" panose="020B0A04020102020204" pitchFamily="34" charset="0"/>
              </a:rPr>
              <a:t>2 / 10</a:t>
            </a:r>
          </a:p>
        </p:txBody>
      </p:sp>
      <p:sp>
        <p:nvSpPr>
          <p:cNvPr id="64" name="Rectangle arrodonit 63"/>
          <p:cNvSpPr/>
          <p:nvPr/>
        </p:nvSpPr>
        <p:spPr>
          <a:xfrm>
            <a:off x="4512870" y="5760372"/>
            <a:ext cx="1180350" cy="533648"/>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ca-ES" sz="2800" b="1" dirty="0">
                <a:solidFill>
                  <a:schemeClr val="bg1"/>
                </a:solidFill>
                <a:latin typeface="Arial Black" panose="020B0A04020102020204" pitchFamily="34" charset="0"/>
              </a:rPr>
              <a:t>6 / 33</a:t>
            </a:r>
          </a:p>
        </p:txBody>
      </p:sp>
    </p:spTree>
    <p:extLst>
      <p:ext uri="{BB962C8B-B14F-4D97-AF65-F5344CB8AC3E}">
        <p14:creationId xmlns:p14="http://schemas.microsoft.com/office/powerpoint/2010/main" val="652460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arrodonit 7"/>
          <p:cNvSpPr/>
          <p:nvPr/>
        </p:nvSpPr>
        <p:spPr>
          <a:xfrm>
            <a:off x="6900466" y="782634"/>
            <a:ext cx="2376264" cy="1656184"/>
          </a:xfrm>
          <a:prstGeom prst="roundRect">
            <a:avLst/>
          </a:prstGeom>
          <a:solidFill>
            <a:srgbClr val="00B050"/>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arrodonit 6"/>
          <p:cNvSpPr/>
          <p:nvPr/>
        </p:nvSpPr>
        <p:spPr>
          <a:xfrm>
            <a:off x="3584835" y="780068"/>
            <a:ext cx="2376264" cy="1656184"/>
          </a:xfrm>
          <a:prstGeom prst="roundRect">
            <a:avLst/>
          </a:prstGeom>
          <a:solidFill>
            <a:srgbClr val="00B050"/>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arrodonit 1"/>
          <p:cNvSpPr/>
          <p:nvPr/>
        </p:nvSpPr>
        <p:spPr>
          <a:xfrm>
            <a:off x="250150" y="793243"/>
            <a:ext cx="2975013" cy="1831529"/>
          </a:xfrm>
          <a:prstGeom prst="roundRect">
            <a:avLst/>
          </a:prstGeom>
          <a:solidFill>
            <a:srgbClr val="00B050"/>
          </a:solidFill>
          <a:ln w="1905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Rectangle arrodonit 3"/>
          <p:cNvSpPr/>
          <p:nvPr/>
        </p:nvSpPr>
        <p:spPr>
          <a:xfrm>
            <a:off x="191344" y="116632"/>
            <a:ext cx="11908278" cy="57606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chemeClr val="bg1"/>
                </a:solidFill>
              </a:rPr>
              <a:t>2018 – 2022 </a:t>
            </a:r>
            <a:r>
              <a:rPr lang="en-US" b="1" dirty="0">
                <a:solidFill>
                  <a:schemeClr val="bg1"/>
                </a:solidFill>
              </a:rPr>
              <a:t>Action Plan – Examples of Actions</a:t>
            </a:r>
          </a:p>
        </p:txBody>
      </p:sp>
      <p:sp>
        <p:nvSpPr>
          <p:cNvPr id="5" name="Rectangle arrodonit 4"/>
          <p:cNvSpPr/>
          <p:nvPr/>
        </p:nvSpPr>
        <p:spPr>
          <a:xfrm>
            <a:off x="3334017" y="2658631"/>
            <a:ext cx="2562258" cy="1849805"/>
          </a:xfrm>
          <a:prstGeom prst="roundRect">
            <a:avLst/>
          </a:prstGeom>
          <a:solidFill>
            <a:srgbClr val="00B050"/>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arrodonit 5"/>
          <p:cNvSpPr/>
          <p:nvPr/>
        </p:nvSpPr>
        <p:spPr>
          <a:xfrm>
            <a:off x="325524" y="2852253"/>
            <a:ext cx="2746140" cy="1656184"/>
          </a:xfrm>
          <a:prstGeom prst="roundRect">
            <a:avLst/>
          </a:prstGeom>
          <a:solidFill>
            <a:srgbClr val="00B050"/>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arrodonit 8"/>
          <p:cNvSpPr/>
          <p:nvPr/>
        </p:nvSpPr>
        <p:spPr>
          <a:xfrm>
            <a:off x="9480376" y="847541"/>
            <a:ext cx="2376264" cy="1656184"/>
          </a:xfrm>
          <a:prstGeom prst="roundRect">
            <a:avLst/>
          </a:prstGeom>
          <a:solidFill>
            <a:srgbClr val="00B050"/>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arrodonit 9"/>
          <p:cNvSpPr/>
          <p:nvPr/>
        </p:nvSpPr>
        <p:spPr>
          <a:xfrm>
            <a:off x="6407077" y="2791081"/>
            <a:ext cx="2788296" cy="1411534"/>
          </a:xfrm>
          <a:prstGeom prst="roundRect">
            <a:avLst/>
          </a:prstGeom>
          <a:solidFill>
            <a:srgbClr val="00B050"/>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arrodonit 10"/>
          <p:cNvSpPr/>
          <p:nvPr/>
        </p:nvSpPr>
        <p:spPr>
          <a:xfrm>
            <a:off x="9355939" y="2799251"/>
            <a:ext cx="2642064" cy="1656184"/>
          </a:xfrm>
          <a:prstGeom prst="roundRect">
            <a:avLst/>
          </a:prstGeom>
          <a:solidFill>
            <a:srgbClr val="00B050"/>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arrodonit 11"/>
          <p:cNvSpPr/>
          <p:nvPr/>
        </p:nvSpPr>
        <p:spPr>
          <a:xfrm>
            <a:off x="672170" y="4687949"/>
            <a:ext cx="3168352" cy="1772316"/>
          </a:xfrm>
          <a:prstGeom prst="roundRect">
            <a:avLst/>
          </a:prstGeom>
          <a:solidFill>
            <a:srgbClr val="00B050"/>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arrodonit 12"/>
          <p:cNvSpPr/>
          <p:nvPr/>
        </p:nvSpPr>
        <p:spPr>
          <a:xfrm>
            <a:off x="8577070" y="4527084"/>
            <a:ext cx="2927323" cy="2093618"/>
          </a:xfrm>
          <a:prstGeom prst="roundRect">
            <a:avLst/>
          </a:prstGeom>
          <a:solidFill>
            <a:srgbClr val="00B050"/>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arrodonit 13"/>
          <p:cNvSpPr/>
          <p:nvPr/>
        </p:nvSpPr>
        <p:spPr>
          <a:xfrm>
            <a:off x="4132224" y="4647653"/>
            <a:ext cx="3431388" cy="1878564"/>
          </a:xfrm>
          <a:prstGeom prst="roundRect">
            <a:avLst/>
          </a:prstGeom>
          <a:solidFill>
            <a:srgbClr val="00B050"/>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Imatge 15"/>
          <p:cNvPicPr>
            <a:picLocks noChangeAspect="1"/>
          </p:cNvPicPr>
          <p:nvPr/>
        </p:nvPicPr>
        <p:blipFill>
          <a:blip r:embed="rId3"/>
          <a:stretch>
            <a:fillRect/>
          </a:stretch>
        </p:blipFill>
        <p:spPr>
          <a:xfrm>
            <a:off x="463544" y="1238958"/>
            <a:ext cx="2529313" cy="1311090"/>
          </a:xfrm>
          <a:prstGeom prst="rect">
            <a:avLst/>
          </a:prstGeom>
        </p:spPr>
      </p:pic>
      <p:pic>
        <p:nvPicPr>
          <p:cNvPr id="15" name="Imatge 14"/>
          <p:cNvPicPr>
            <a:picLocks noChangeAspect="1"/>
          </p:cNvPicPr>
          <p:nvPr/>
        </p:nvPicPr>
        <p:blipFill>
          <a:blip r:embed="rId4"/>
          <a:stretch>
            <a:fillRect/>
          </a:stretch>
        </p:blipFill>
        <p:spPr>
          <a:xfrm>
            <a:off x="2810050" y="1674575"/>
            <a:ext cx="804543" cy="804543"/>
          </a:xfrm>
          <a:prstGeom prst="rect">
            <a:avLst/>
          </a:prstGeom>
        </p:spPr>
      </p:pic>
      <p:sp>
        <p:nvSpPr>
          <p:cNvPr id="3" name="Rectangle 2"/>
          <p:cNvSpPr/>
          <p:nvPr/>
        </p:nvSpPr>
        <p:spPr>
          <a:xfrm>
            <a:off x="442850" y="866613"/>
            <a:ext cx="2903064" cy="307777"/>
          </a:xfrm>
          <a:prstGeom prst="rect">
            <a:avLst/>
          </a:prstGeom>
        </p:spPr>
        <p:txBody>
          <a:bodyPr wrap="square">
            <a:spAutoFit/>
          </a:bodyPr>
          <a:lstStyle/>
          <a:p>
            <a:r>
              <a:rPr lang="en-GB" sz="1400" dirty="0">
                <a:solidFill>
                  <a:schemeClr val="bg1"/>
                </a:solidFill>
              </a:rPr>
              <a:t>Enhancing transversal training</a:t>
            </a:r>
          </a:p>
        </p:txBody>
      </p:sp>
      <p:sp>
        <p:nvSpPr>
          <p:cNvPr id="18" name="Rectangle 17"/>
          <p:cNvSpPr/>
          <p:nvPr/>
        </p:nvSpPr>
        <p:spPr>
          <a:xfrm>
            <a:off x="3691310" y="841374"/>
            <a:ext cx="2156608" cy="307777"/>
          </a:xfrm>
          <a:prstGeom prst="rect">
            <a:avLst/>
          </a:prstGeom>
          <a:solidFill>
            <a:srgbClr val="00B050"/>
          </a:solidFill>
        </p:spPr>
        <p:txBody>
          <a:bodyPr wrap="square">
            <a:spAutoFit/>
          </a:bodyPr>
          <a:lstStyle/>
          <a:p>
            <a:r>
              <a:rPr lang="en-GB" sz="1400" dirty="0">
                <a:solidFill>
                  <a:schemeClr val="bg1"/>
                </a:solidFill>
              </a:rPr>
              <a:t>Increasing online training</a:t>
            </a:r>
          </a:p>
        </p:txBody>
      </p:sp>
      <p:pic>
        <p:nvPicPr>
          <p:cNvPr id="19" name="Imatge 18"/>
          <p:cNvPicPr>
            <a:picLocks noChangeAspect="1"/>
          </p:cNvPicPr>
          <p:nvPr/>
        </p:nvPicPr>
        <p:blipFill>
          <a:blip r:embed="rId5"/>
          <a:stretch>
            <a:fillRect/>
          </a:stretch>
        </p:blipFill>
        <p:spPr>
          <a:xfrm>
            <a:off x="3707292" y="1160067"/>
            <a:ext cx="2085365" cy="1167804"/>
          </a:xfrm>
          <a:prstGeom prst="rect">
            <a:avLst/>
          </a:prstGeom>
        </p:spPr>
      </p:pic>
      <p:pic>
        <p:nvPicPr>
          <p:cNvPr id="21" name="Imatge 20"/>
          <p:cNvPicPr>
            <a:picLocks noChangeAspect="1"/>
          </p:cNvPicPr>
          <p:nvPr/>
        </p:nvPicPr>
        <p:blipFill>
          <a:blip r:embed="rId6"/>
          <a:stretch>
            <a:fillRect/>
          </a:stretch>
        </p:blipFill>
        <p:spPr>
          <a:xfrm>
            <a:off x="5687039" y="1366209"/>
            <a:ext cx="825095" cy="825095"/>
          </a:xfrm>
          <a:prstGeom prst="rect">
            <a:avLst/>
          </a:prstGeom>
        </p:spPr>
      </p:pic>
      <p:sp>
        <p:nvSpPr>
          <p:cNvPr id="22" name="Rectangle 21"/>
          <p:cNvSpPr/>
          <p:nvPr/>
        </p:nvSpPr>
        <p:spPr>
          <a:xfrm>
            <a:off x="7121141" y="833488"/>
            <a:ext cx="1849741" cy="523220"/>
          </a:xfrm>
          <a:prstGeom prst="rect">
            <a:avLst/>
          </a:prstGeom>
          <a:solidFill>
            <a:srgbClr val="00B050"/>
          </a:solidFill>
        </p:spPr>
        <p:txBody>
          <a:bodyPr wrap="square">
            <a:spAutoFit/>
          </a:bodyPr>
          <a:lstStyle/>
          <a:p>
            <a:r>
              <a:rPr lang="en-GB" sz="1400" dirty="0">
                <a:solidFill>
                  <a:schemeClr val="bg1"/>
                </a:solidFill>
              </a:rPr>
              <a:t>Increasing resources </a:t>
            </a:r>
          </a:p>
          <a:p>
            <a:r>
              <a:rPr lang="en-GB" sz="1400" dirty="0">
                <a:solidFill>
                  <a:schemeClr val="bg1"/>
                </a:solidFill>
              </a:rPr>
              <a:t>for research</a:t>
            </a:r>
          </a:p>
        </p:txBody>
      </p:sp>
      <p:pic>
        <p:nvPicPr>
          <p:cNvPr id="24" name="Imatge 23"/>
          <p:cNvPicPr>
            <a:picLocks noChangeAspect="1"/>
          </p:cNvPicPr>
          <p:nvPr/>
        </p:nvPicPr>
        <p:blipFill>
          <a:blip r:embed="rId7"/>
          <a:stretch>
            <a:fillRect/>
          </a:stretch>
        </p:blipFill>
        <p:spPr>
          <a:xfrm>
            <a:off x="7403995" y="1308047"/>
            <a:ext cx="1739958" cy="1024268"/>
          </a:xfrm>
          <a:prstGeom prst="rect">
            <a:avLst/>
          </a:prstGeom>
        </p:spPr>
      </p:pic>
      <p:sp>
        <p:nvSpPr>
          <p:cNvPr id="25" name="Rectangle 24"/>
          <p:cNvSpPr/>
          <p:nvPr/>
        </p:nvSpPr>
        <p:spPr>
          <a:xfrm>
            <a:off x="9743637" y="873007"/>
            <a:ext cx="1849741" cy="523220"/>
          </a:xfrm>
          <a:prstGeom prst="rect">
            <a:avLst/>
          </a:prstGeom>
          <a:solidFill>
            <a:srgbClr val="00B050"/>
          </a:solidFill>
        </p:spPr>
        <p:txBody>
          <a:bodyPr wrap="square">
            <a:spAutoFit/>
          </a:bodyPr>
          <a:lstStyle/>
          <a:p>
            <a:r>
              <a:rPr lang="en-US" sz="1400" dirty="0">
                <a:solidFill>
                  <a:schemeClr val="bg1"/>
                </a:solidFill>
              </a:rPr>
              <a:t>Promoting ethic       </a:t>
            </a:r>
            <a:r>
              <a:rPr lang="en-US" sz="1400" dirty="0" err="1">
                <a:solidFill>
                  <a:schemeClr val="bg1"/>
                </a:solidFill>
              </a:rPr>
              <a:t>behaviour</a:t>
            </a:r>
            <a:endParaRPr lang="en-US" sz="1400" dirty="0">
              <a:solidFill>
                <a:schemeClr val="bg1"/>
              </a:solidFill>
            </a:endParaRPr>
          </a:p>
        </p:txBody>
      </p:sp>
      <p:pic>
        <p:nvPicPr>
          <p:cNvPr id="26" name="Imatge 25"/>
          <p:cNvPicPr>
            <a:picLocks noChangeAspect="1"/>
          </p:cNvPicPr>
          <p:nvPr/>
        </p:nvPicPr>
        <p:blipFill>
          <a:blip r:embed="rId8"/>
          <a:stretch>
            <a:fillRect/>
          </a:stretch>
        </p:blipFill>
        <p:spPr>
          <a:xfrm>
            <a:off x="9887086" y="1410761"/>
            <a:ext cx="1617307" cy="1076244"/>
          </a:xfrm>
          <a:prstGeom prst="rect">
            <a:avLst/>
          </a:prstGeom>
        </p:spPr>
      </p:pic>
      <p:pic>
        <p:nvPicPr>
          <p:cNvPr id="27" name="Imatge 26"/>
          <p:cNvPicPr>
            <a:picLocks noChangeAspect="1"/>
          </p:cNvPicPr>
          <p:nvPr/>
        </p:nvPicPr>
        <p:blipFill>
          <a:blip r:embed="rId9"/>
          <a:stretch>
            <a:fillRect/>
          </a:stretch>
        </p:blipFill>
        <p:spPr>
          <a:xfrm>
            <a:off x="10244876" y="2086201"/>
            <a:ext cx="652329" cy="652329"/>
          </a:xfrm>
          <a:prstGeom prst="rect">
            <a:avLst/>
          </a:prstGeom>
        </p:spPr>
      </p:pic>
      <p:pic>
        <p:nvPicPr>
          <p:cNvPr id="28" name="Imatge 27"/>
          <p:cNvPicPr>
            <a:picLocks noChangeAspect="1"/>
          </p:cNvPicPr>
          <p:nvPr/>
        </p:nvPicPr>
        <p:blipFill>
          <a:blip r:embed="rId10"/>
          <a:stretch>
            <a:fillRect/>
          </a:stretch>
        </p:blipFill>
        <p:spPr>
          <a:xfrm>
            <a:off x="6604092" y="1969449"/>
            <a:ext cx="707945" cy="707945"/>
          </a:xfrm>
          <a:prstGeom prst="rect">
            <a:avLst/>
          </a:prstGeom>
        </p:spPr>
      </p:pic>
      <p:sp>
        <p:nvSpPr>
          <p:cNvPr id="29" name="Rectangle 28"/>
          <p:cNvSpPr/>
          <p:nvPr/>
        </p:nvSpPr>
        <p:spPr>
          <a:xfrm>
            <a:off x="401716" y="2952800"/>
            <a:ext cx="2603070" cy="523220"/>
          </a:xfrm>
          <a:prstGeom prst="rect">
            <a:avLst/>
          </a:prstGeom>
          <a:solidFill>
            <a:srgbClr val="00B050"/>
          </a:solidFill>
        </p:spPr>
        <p:txBody>
          <a:bodyPr wrap="square">
            <a:spAutoFit/>
          </a:bodyPr>
          <a:lstStyle/>
          <a:p>
            <a:r>
              <a:rPr lang="en-US" sz="1400" dirty="0">
                <a:solidFill>
                  <a:schemeClr val="bg1"/>
                </a:solidFill>
              </a:rPr>
              <a:t>Engagement</a:t>
            </a:r>
          </a:p>
          <a:p>
            <a:r>
              <a:rPr lang="en-US" sz="1400" dirty="0">
                <a:solidFill>
                  <a:schemeClr val="bg1"/>
                </a:solidFill>
              </a:rPr>
              <a:t>with the territory</a:t>
            </a:r>
            <a:endParaRPr lang="en-GB" sz="1400" dirty="0">
              <a:solidFill>
                <a:schemeClr val="bg1"/>
              </a:solidFill>
            </a:endParaRPr>
          </a:p>
        </p:txBody>
      </p:sp>
      <p:pic>
        <p:nvPicPr>
          <p:cNvPr id="30" name="Imatge 29"/>
          <p:cNvPicPr>
            <a:picLocks noChangeAspect="1"/>
          </p:cNvPicPr>
          <p:nvPr/>
        </p:nvPicPr>
        <p:blipFill>
          <a:blip r:embed="rId11"/>
          <a:stretch>
            <a:fillRect/>
          </a:stretch>
        </p:blipFill>
        <p:spPr>
          <a:xfrm>
            <a:off x="241906" y="3592503"/>
            <a:ext cx="945040" cy="936207"/>
          </a:xfrm>
          <a:prstGeom prst="rect">
            <a:avLst/>
          </a:prstGeom>
        </p:spPr>
      </p:pic>
      <p:pic>
        <p:nvPicPr>
          <p:cNvPr id="31" name="Imatge 30"/>
          <p:cNvPicPr>
            <a:picLocks noChangeAspect="1"/>
          </p:cNvPicPr>
          <p:nvPr/>
        </p:nvPicPr>
        <p:blipFill>
          <a:blip r:embed="rId12"/>
          <a:stretch>
            <a:fillRect/>
          </a:stretch>
        </p:blipFill>
        <p:spPr>
          <a:xfrm>
            <a:off x="1810933" y="3225146"/>
            <a:ext cx="938308" cy="1252690"/>
          </a:xfrm>
          <a:prstGeom prst="rect">
            <a:avLst/>
          </a:prstGeom>
        </p:spPr>
      </p:pic>
      <p:sp>
        <p:nvSpPr>
          <p:cNvPr id="32" name="Rectangle 31"/>
          <p:cNvSpPr/>
          <p:nvPr/>
        </p:nvSpPr>
        <p:spPr>
          <a:xfrm>
            <a:off x="4374120" y="4710500"/>
            <a:ext cx="2693074" cy="307777"/>
          </a:xfrm>
          <a:prstGeom prst="rect">
            <a:avLst/>
          </a:prstGeom>
          <a:solidFill>
            <a:srgbClr val="00B050"/>
          </a:solidFill>
        </p:spPr>
        <p:txBody>
          <a:bodyPr wrap="square">
            <a:spAutoFit/>
          </a:bodyPr>
          <a:lstStyle/>
          <a:p>
            <a:r>
              <a:rPr lang="en-GB" sz="1400" dirty="0">
                <a:solidFill>
                  <a:schemeClr val="bg1"/>
                </a:solidFill>
              </a:rPr>
              <a:t>Promoting Lifelong Learning</a:t>
            </a:r>
          </a:p>
        </p:txBody>
      </p:sp>
      <p:pic>
        <p:nvPicPr>
          <p:cNvPr id="33" name="Imatge 32"/>
          <p:cNvPicPr>
            <a:picLocks noChangeAspect="1"/>
          </p:cNvPicPr>
          <p:nvPr/>
        </p:nvPicPr>
        <p:blipFill>
          <a:blip r:embed="rId13"/>
          <a:stretch>
            <a:fillRect/>
          </a:stretch>
        </p:blipFill>
        <p:spPr>
          <a:xfrm>
            <a:off x="3681720" y="3017891"/>
            <a:ext cx="1991086" cy="1422204"/>
          </a:xfrm>
          <a:prstGeom prst="rect">
            <a:avLst/>
          </a:prstGeom>
        </p:spPr>
      </p:pic>
      <p:sp>
        <p:nvSpPr>
          <p:cNvPr id="34" name="Rectangle 33"/>
          <p:cNvSpPr/>
          <p:nvPr/>
        </p:nvSpPr>
        <p:spPr>
          <a:xfrm>
            <a:off x="9743637" y="2889464"/>
            <a:ext cx="1921535" cy="307777"/>
          </a:xfrm>
          <a:prstGeom prst="rect">
            <a:avLst/>
          </a:prstGeom>
          <a:solidFill>
            <a:srgbClr val="00B050"/>
          </a:solidFill>
        </p:spPr>
        <p:txBody>
          <a:bodyPr wrap="square">
            <a:spAutoFit/>
          </a:bodyPr>
          <a:lstStyle/>
          <a:p>
            <a:r>
              <a:rPr lang="en-GB" sz="1400" dirty="0">
                <a:solidFill>
                  <a:schemeClr val="bg1"/>
                </a:solidFill>
              </a:rPr>
              <a:t>Internationalization</a:t>
            </a:r>
          </a:p>
        </p:txBody>
      </p:sp>
      <p:pic>
        <p:nvPicPr>
          <p:cNvPr id="39" name="Imatge 38"/>
          <p:cNvPicPr>
            <a:picLocks noChangeAspect="1"/>
          </p:cNvPicPr>
          <p:nvPr/>
        </p:nvPicPr>
        <p:blipFill>
          <a:blip r:embed="rId14"/>
          <a:stretch>
            <a:fillRect/>
          </a:stretch>
        </p:blipFill>
        <p:spPr>
          <a:xfrm>
            <a:off x="6443612" y="3123025"/>
            <a:ext cx="2653031" cy="949325"/>
          </a:xfrm>
          <a:prstGeom prst="rect">
            <a:avLst/>
          </a:prstGeom>
        </p:spPr>
      </p:pic>
      <p:pic>
        <p:nvPicPr>
          <p:cNvPr id="38" name="Imatge 37"/>
          <p:cNvPicPr>
            <a:picLocks noChangeAspect="1"/>
          </p:cNvPicPr>
          <p:nvPr/>
        </p:nvPicPr>
        <p:blipFill>
          <a:blip r:embed="rId15"/>
          <a:stretch>
            <a:fillRect/>
          </a:stretch>
        </p:blipFill>
        <p:spPr>
          <a:xfrm>
            <a:off x="7128806" y="3954146"/>
            <a:ext cx="744110" cy="737155"/>
          </a:xfrm>
          <a:prstGeom prst="rect">
            <a:avLst/>
          </a:prstGeom>
        </p:spPr>
      </p:pic>
      <p:pic>
        <p:nvPicPr>
          <p:cNvPr id="40" name="Imatge 39"/>
          <p:cNvPicPr>
            <a:picLocks noChangeAspect="1"/>
          </p:cNvPicPr>
          <p:nvPr/>
        </p:nvPicPr>
        <p:blipFill>
          <a:blip r:embed="rId6"/>
          <a:stretch>
            <a:fillRect/>
          </a:stretch>
        </p:blipFill>
        <p:spPr>
          <a:xfrm>
            <a:off x="7942316" y="3844691"/>
            <a:ext cx="714212" cy="714212"/>
          </a:xfrm>
          <a:prstGeom prst="rect">
            <a:avLst/>
          </a:prstGeom>
        </p:spPr>
      </p:pic>
      <p:pic>
        <p:nvPicPr>
          <p:cNvPr id="41" name="Imatge 40"/>
          <p:cNvPicPr>
            <a:picLocks noChangeAspect="1"/>
          </p:cNvPicPr>
          <p:nvPr/>
        </p:nvPicPr>
        <p:blipFill>
          <a:blip r:embed="rId16"/>
          <a:stretch>
            <a:fillRect/>
          </a:stretch>
        </p:blipFill>
        <p:spPr>
          <a:xfrm>
            <a:off x="9905414" y="3241561"/>
            <a:ext cx="1543111" cy="1151398"/>
          </a:xfrm>
          <a:prstGeom prst="rect">
            <a:avLst/>
          </a:prstGeom>
        </p:spPr>
      </p:pic>
      <p:sp>
        <p:nvSpPr>
          <p:cNvPr id="42" name="Rectangle 41"/>
          <p:cNvSpPr/>
          <p:nvPr/>
        </p:nvSpPr>
        <p:spPr>
          <a:xfrm>
            <a:off x="6537136" y="2855101"/>
            <a:ext cx="2564713" cy="307777"/>
          </a:xfrm>
          <a:prstGeom prst="rect">
            <a:avLst/>
          </a:prstGeom>
          <a:solidFill>
            <a:srgbClr val="00B050"/>
          </a:solidFill>
        </p:spPr>
        <p:txBody>
          <a:bodyPr wrap="square">
            <a:spAutoFit/>
          </a:bodyPr>
          <a:lstStyle/>
          <a:p>
            <a:r>
              <a:rPr lang="en-GB" sz="1400" dirty="0">
                <a:solidFill>
                  <a:schemeClr val="bg1"/>
                </a:solidFill>
              </a:rPr>
              <a:t>Stabilizing the temporary staff</a:t>
            </a:r>
          </a:p>
        </p:txBody>
      </p:sp>
      <p:pic>
        <p:nvPicPr>
          <p:cNvPr id="43" name="Imatge 42"/>
          <p:cNvPicPr>
            <a:picLocks noChangeAspect="1"/>
          </p:cNvPicPr>
          <p:nvPr/>
        </p:nvPicPr>
        <p:blipFill>
          <a:blip r:embed="rId4"/>
          <a:stretch>
            <a:fillRect/>
          </a:stretch>
        </p:blipFill>
        <p:spPr>
          <a:xfrm>
            <a:off x="8975606" y="2223404"/>
            <a:ext cx="804543" cy="804543"/>
          </a:xfrm>
          <a:prstGeom prst="rect">
            <a:avLst/>
          </a:prstGeom>
        </p:spPr>
      </p:pic>
      <p:sp>
        <p:nvSpPr>
          <p:cNvPr id="45" name="Rectangle 44"/>
          <p:cNvSpPr/>
          <p:nvPr/>
        </p:nvSpPr>
        <p:spPr>
          <a:xfrm>
            <a:off x="1056447" y="4730815"/>
            <a:ext cx="2476120" cy="523220"/>
          </a:xfrm>
          <a:prstGeom prst="rect">
            <a:avLst/>
          </a:prstGeom>
          <a:solidFill>
            <a:srgbClr val="00B050"/>
          </a:solidFill>
        </p:spPr>
        <p:txBody>
          <a:bodyPr wrap="square">
            <a:spAutoFit/>
          </a:bodyPr>
          <a:lstStyle/>
          <a:p>
            <a:r>
              <a:rPr lang="en-GB" sz="1400" dirty="0">
                <a:solidFill>
                  <a:schemeClr val="bg1"/>
                </a:solidFill>
              </a:rPr>
              <a:t>Stimulating critical and          innovative thinking</a:t>
            </a:r>
          </a:p>
        </p:txBody>
      </p:sp>
      <p:pic>
        <p:nvPicPr>
          <p:cNvPr id="47" name="Imatge 46"/>
          <p:cNvPicPr>
            <a:picLocks noChangeAspect="1"/>
          </p:cNvPicPr>
          <p:nvPr/>
        </p:nvPicPr>
        <p:blipFill>
          <a:blip r:embed="rId10"/>
          <a:stretch>
            <a:fillRect/>
          </a:stretch>
        </p:blipFill>
        <p:spPr>
          <a:xfrm>
            <a:off x="138573" y="5104436"/>
            <a:ext cx="707945" cy="707945"/>
          </a:xfrm>
          <a:prstGeom prst="rect">
            <a:avLst/>
          </a:prstGeom>
        </p:spPr>
      </p:pic>
      <p:pic>
        <p:nvPicPr>
          <p:cNvPr id="17" name="Imatge 16"/>
          <p:cNvPicPr>
            <a:picLocks noChangeAspect="1"/>
          </p:cNvPicPr>
          <p:nvPr/>
        </p:nvPicPr>
        <p:blipFill>
          <a:blip r:embed="rId17"/>
          <a:stretch>
            <a:fillRect/>
          </a:stretch>
        </p:blipFill>
        <p:spPr>
          <a:xfrm>
            <a:off x="1040692" y="5256504"/>
            <a:ext cx="2394360" cy="1171651"/>
          </a:xfrm>
          <a:prstGeom prst="rect">
            <a:avLst/>
          </a:prstGeom>
        </p:spPr>
      </p:pic>
      <p:sp>
        <p:nvSpPr>
          <p:cNvPr id="46" name="Rectangle 45"/>
          <p:cNvSpPr/>
          <p:nvPr/>
        </p:nvSpPr>
        <p:spPr>
          <a:xfrm>
            <a:off x="3516796" y="2779589"/>
            <a:ext cx="2156608" cy="307777"/>
          </a:xfrm>
          <a:prstGeom prst="rect">
            <a:avLst/>
          </a:prstGeom>
          <a:solidFill>
            <a:srgbClr val="00B050"/>
          </a:solidFill>
        </p:spPr>
        <p:txBody>
          <a:bodyPr wrap="square">
            <a:spAutoFit/>
          </a:bodyPr>
          <a:lstStyle/>
          <a:p>
            <a:r>
              <a:rPr lang="en-GB" sz="1400" dirty="0">
                <a:solidFill>
                  <a:schemeClr val="bg1"/>
                </a:solidFill>
              </a:rPr>
              <a:t>Encouraging teamwork</a:t>
            </a:r>
          </a:p>
        </p:txBody>
      </p:sp>
      <p:pic>
        <p:nvPicPr>
          <p:cNvPr id="20" name="Imatge 19"/>
          <p:cNvPicPr>
            <a:picLocks noChangeAspect="1"/>
          </p:cNvPicPr>
          <p:nvPr/>
        </p:nvPicPr>
        <p:blipFill>
          <a:blip r:embed="rId18"/>
          <a:stretch>
            <a:fillRect/>
          </a:stretch>
        </p:blipFill>
        <p:spPr>
          <a:xfrm>
            <a:off x="4178496" y="5106418"/>
            <a:ext cx="3329855" cy="1222872"/>
          </a:xfrm>
          <a:prstGeom prst="rect">
            <a:avLst/>
          </a:prstGeom>
        </p:spPr>
      </p:pic>
      <p:pic>
        <p:nvPicPr>
          <p:cNvPr id="23" name="Imatge 22"/>
          <p:cNvPicPr>
            <a:picLocks noChangeAspect="1"/>
          </p:cNvPicPr>
          <p:nvPr/>
        </p:nvPicPr>
        <p:blipFill>
          <a:blip r:embed="rId19"/>
          <a:stretch>
            <a:fillRect/>
          </a:stretch>
        </p:blipFill>
        <p:spPr>
          <a:xfrm>
            <a:off x="3822920" y="5928863"/>
            <a:ext cx="831429" cy="831429"/>
          </a:xfrm>
          <a:prstGeom prst="rect">
            <a:avLst/>
          </a:prstGeom>
        </p:spPr>
      </p:pic>
      <p:pic>
        <p:nvPicPr>
          <p:cNvPr id="35" name="Imatge 34"/>
          <p:cNvPicPr>
            <a:picLocks noChangeAspect="1"/>
          </p:cNvPicPr>
          <p:nvPr/>
        </p:nvPicPr>
        <p:blipFill>
          <a:blip r:embed="rId20"/>
          <a:stretch>
            <a:fillRect/>
          </a:stretch>
        </p:blipFill>
        <p:spPr>
          <a:xfrm>
            <a:off x="7370958" y="4779442"/>
            <a:ext cx="769453" cy="766560"/>
          </a:xfrm>
          <a:prstGeom prst="rect">
            <a:avLst/>
          </a:prstGeom>
        </p:spPr>
      </p:pic>
      <p:sp>
        <p:nvSpPr>
          <p:cNvPr id="48" name="Rectangle 47"/>
          <p:cNvSpPr/>
          <p:nvPr/>
        </p:nvSpPr>
        <p:spPr>
          <a:xfrm>
            <a:off x="8803770" y="4558903"/>
            <a:ext cx="1289790" cy="523220"/>
          </a:xfrm>
          <a:prstGeom prst="rect">
            <a:avLst/>
          </a:prstGeom>
          <a:solidFill>
            <a:srgbClr val="00B050"/>
          </a:solidFill>
        </p:spPr>
        <p:txBody>
          <a:bodyPr wrap="square">
            <a:spAutoFit/>
          </a:bodyPr>
          <a:lstStyle/>
          <a:p>
            <a:r>
              <a:rPr lang="en-GB" sz="1400" dirty="0">
                <a:solidFill>
                  <a:schemeClr val="bg1"/>
                </a:solidFill>
              </a:rPr>
              <a:t>Promoting</a:t>
            </a:r>
          </a:p>
          <a:p>
            <a:r>
              <a:rPr lang="en-GB" sz="1400" dirty="0">
                <a:solidFill>
                  <a:schemeClr val="bg1"/>
                </a:solidFill>
              </a:rPr>
              <a:t>Employability</a:t>
            </a:r>
          </a:p>
        </p:txBody>
      </p:sp>
      <p:pic>
        <p:nvPicPr>
          <p:cNvPr id="36" name="Imatge 35"/>
          <p:cNvPicPr>
            <a:picLocks noChangeAspect="1"/>
          </p:cNvPicPr>
          <p:nvPr/>
        </p:nvPicPr>
        <p:blipFill>
          <a:blip r:embed="rId21"/>
          <a:stretch>
            <a:fillRect/>
          </a:stretch>
        </p:blipFill>
        <p:spPr>
          <a:xfrm>
            <a:off x="9996425" y="4646488"/>
            <a:ext cx="1344163" cy="1901362"/>
          </a:xfrm>
          <a:prstGeom prst="rect">
            <a:avLst/>
          </a:prstGeom>
        </p:spPr>
      </p:pic>
      <p:pic>
        <p:nvPicPr>
          <p:cNvPr id="49" name="Imatge 48"/>
          <p:cNvPicPr>
            <a:picLocks noChangeAspect="1"/>
          </p:cNvPicPr>
          <p:nvPr/>
        </p:nvPicPr>
        <p:blipFill>
          <a:blip r:embed="rId19"/>
          <a:stretch>
            <a:fillRect/>
          </a:stretch>
        </p:blipFill>
        <p:spPr>
          <a:xfrm>
            <a:off x="8984520" y="5113664"/>
            <a:ext cx="946541" cy="946541"/>
          </a:xfrm>
          <a:prstGeom prst="rect">
            <a:avLst/>
          </a:prstGeom>
        </p:spPr>
      </p:pic>
      <p:pic>
        <p:nvPicPr>
          <p:cNvPr id="50" name="Imatge 49"/>
          <p:cNvPicPr>
            <a:picLocks noChangeAspect="1"/>
          </p:cNvPicPr>
          <p:nvPr/>
        </p:nvPicPr>
        <p:blipFill>
          <a:blip r:embed="rId22"/>
          <a:stretch>
            <a:fillRect/>
          </a:stretch>
        </p:blipFill>
        <p:spPr>
          <a:xfrm>
            <a:off x="9426841" y="6043429"/>
            <a:ext cx="769453" cy="769453"/>
          </a:xfrm>
          <a:prstGeom prst="rect">
            <a:avLst/>
          </a:prstGeom>
        </p:spPr>
      </p:pic>
      <p:pic>
        <p:nvPicPr>
          <p:cNvPr id="37" name="Imatge 36"/>
          <p:cNvPicPr>
            <a:picLocks noChangeAspect="1"/>
          </p:cNvPicPr>
          <p:nvPr/>
        </p:nvPicPr>
        <p:blipFill>
          <a:blip r:embed="rId4"/>
          <a:stretch>
            <a:fillRect/>
          </a:stretch>
        </p:blipFill>
        <p:spPr>
          <a:xfrm>
            <a:off x="5566279" y="2822700"/>
            <a:ext cx="782799" cy="782799"/>
          </a:xfrm>
          <a:prstGeom prst="rect">
            <a:avLst/>
          </a:prstGeom>
        </p:spPr>
      </p:pic>
      <p:pic>
        <p:nvPicPr>
          <p:cNvPr id="44" name="Imatge 43"/>
          <p:cNvPicPr>
            <a:picLocks noChangeAspect="1"/>
          </p:cNvPicPr>
          <p:nvPr/>
        </p:nvPicPr>
        <p:blipFill>
          <a:blip r:embed="rId23"/>
          <a:stretch>
            <a:fillRect/>
          </a:stretch>
        </p:blipFill>
        <p:spPr>
          <a:xfrm>
            <a:off x="11330907" y="4217480"/>
            <a:ext cx="811072" cy="814133"/>
          </a:xfrm>
          <a:prstGeom prst="rect">
            <a:avLst/>
          </a:prstGeom>
        </p:spPr>
      </p:pic>
      <p:pic>
        <p:nvPicPr>
          <p:cNvPr id="51" name="Imatge 50"/>
          <p:cNvPicPr>
            <a:picLocks noChangeAspect="1"/>
          </p:cNvPicPr>
          <p:nvPr/>
        </p:nvPicPr>
        <p:blipFill>
          <a:blip r:embed="rId10"/>
          <a:stretch>
            <a:fillRect/>
          </a:stretch>
        </p:blipFill>
        <p:spPr>
          <a:xfrm>
            <a:off x="318197" y="2023178"/>
            <a:ext cx="707945" cy="707945"/>
          </a:xfrm>
          <a:prstGeom prst="rect">
            <a:avLst/>
          </a:prstGeom>
        </p:spPr>
      </p:pic>
    </p:spTree>
    <p:extLst>
      <p:ext uri="{BB962C8B-B14F-4D97-AF65-F5344CB8AC3E}">
        <p14:creationId xmlns:p14="http://schemas.microsoft.com/office/powerpoint/2010/main" val="1176664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1228" y="1362523"/>
            <a:ext cx="4608512" cy="432048"/>
          </a:xfrm>
          <a:custGeom>
            <a:avLst/>
            <a:gdLst>
              <a:gd name="connsiteX0" fmla="*/ 0 w 9721080"/>
              <a:gd name="connsiteY0" fmla="*/ 0 h 432048"/>
              <a:gd name="connsiteX1" fmla="*/ 9721080 w 9721080"/>
              <a:gd name="connsiteY1" fmla="*/ 0 h 432048"/>
              <a:gd name="connsiteX2" fmla="*/ 9721080 w 9721080"/>
              <a:gd name="connsiteY2" fmla="*/ 432048 h 432048"/>
              <a:gd name="connsiteX3" fmla="*/ 0 w 9721080"/>
              <a:gd name="connsiteY3" fmla="*/ 432048 h 432048"/>
              <a:gd name="connsiteX4" fmla="*/ 0 w 9721080"/>
              <a:gd name="connsiteY4" fmla="*/ 0 h 432048"/>
              <a:gd name="connsiteX0" fmla="*/ 0 w 9723879"/>
              <a:gd name="connsiteY0" fmla="*/ 0 h 432048"/>
              <a:gd name="connsiteX1" fmla="*/ 9721080 w 9723879"/>
              <a:gd name="connsiteY1" fmla="*/ 0 h 432048"/>
              <a:gd name="connsiteX2" fmla="*/ 9723879 w 9723879"/>
              <a:gd name="connsiteY2" fmla="*/ 216159 h 432048"/>
              <a:gd name="connsiteX3" fmla="*/ 9721080 w 9723879"/>
              <a:gd name="connsiteY3" fmla="*/ 432048 h 432048"/>
              <a:gd name="connsiteX4" fmla="*/ 0 w 9723879"/>
              <a:gd name="connsiteY4" fmla="*/ 432048 h 432048"/>
              <a:gd name="connsiteX5" fmla="*/ 0 w 9723879"/>
              <a:gd name="connsiteY5" fmla="*/ 0 h 432048"/>
              <a:gd name="connsiteX0" fmla="*/ 0 w 10058858"/>
              <a:gd name="connsiteY0" fmla="*/ 0 h 432048"/>
              <a:gd name="connsiteX1" fmla="*/ 9721080 w 10058858"/>
              <a:gd name="connsiteY1" fmla="*/ 0 h 432048"/>
              <a:gd name="connsiteX2" fmla="*/ 10058858 w 10058858"/>
              <a:gd name="connsiteY2" fmla="*/ 216159 h 432048"/>
              <a:gd name="connsiteX3" fmla="*/ 9721080 w 10058858"/>
              <a:gd name="connsiteY3" fmla="*/ 432048 h 432048"/>
              <a:gd name="connsiteX4" fmla="*/ 0 w 10058858"/>
              <a:gd name="connsiteY4" fmla="*/ 432048 h 432048"/>
              <a:gd name="connsiteX5" fmla="*/ 0 w 10058858"/>
              <a:gd name="connsiteY5" fmla="*/ 0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8858" h="432048">
                <a:moveTo>
                  <a:pt x="0" y="0"/>
                </a:moveTo>
                <a:lnTo>
                  <a:pt x="9721080" y="0"/>
                </a:lnTo>
                <a:lnTo>
                  <a:pt x="10058858" y="216159"/>
                </a:lnTo>
                <a:lnTo>
                  <a:pt x="9721080" y="432048"/>
                </a:lnTo>
                <a:lnTo>
                  <a:pt x="0" y="432048"/>
                </a:lnTo>
                <a:lnTo>
                  <a:pt x="0" y="0"/>
                </a:lnTo>
                <a:close/>
              </a:path>
            </a:pathLst>
          </a:custGeom>
          <a:solidFill>
            <a:srgbClr val="42738D"/>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ca-ES" b="1" dirty="0"/>
              <a:t>1. </a:t>
            </a:r>
            <a:r>
              <a:rPr lang="ca-ES" b="1" dirty="0" err="1"/>
              <a:t>Teaching</a:t>
            </a:r>
            <a:endParaRPr lang="ca-ES" b="1" dirty="0"/>
          </a:p>
        </p:txBody>
      </p:sp>
      <p:sp>
        <p:nvSpPr>
          <p:cNvPr id="3" name="Rectangle arrodonit 2"/>
          <p:cNvSpPr/>
          <p:nvPr/>
        </p:nvSpPr>
        <p:spPr>
          <a:xfrm>
            <a:off x="5169700" y="1254511"/>
            <a:ext cx="864096" cy="64807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ca-ES" sz="3600" b="1" dirty="0">
                <a:solidFill>
                  <a:schemeClr val="bg1"/>
                </a:solidFill>
                <a:latin typeface="Arial Black" panose="020B0A04020102020204" pitchFamily="34" charset="0"/>
              </a:rPr>
              <a:t>12</a:t>
            </a:r>
          </a:p>
        </p:txBody>
      </p:sp>
      <p:sp>
        <p:nvSpPr>
          <p:cNvPr id="77" name="Rectangle 1"/>
          <p:cNvSpPr/>
          <p:nvPr/>
        </p:nvSpPr>
        <p:spPr>
          <a:xfrm>
            <a:off x="921228" y="2094164"/>
            <a:ext cx="4608512" cy="432048"/>
          </a:xfrm>
          <a:custGeom>
            <a:avLst/>
            <a:gdLst>
              <a:gd name="connsiteX0" fmla="*/ 0 w 9721080"/>
              <a:gd name="connsiteY0" fmla="*/ 0 h 432048"/>
              <a:gd name="connsiteX1" fmla="*/ 9721080 w 9721080"/>
              <a:gd name="connsiteY1" fmla="*/ 0 h 432048"/>
              <a:gd name="connsiteX2" fmla="*/ 9721080 w 9721080"/>
              <a:gd name="connsiteY2" fmla="*/ 432048 h 432048"/>
              <a:gd name="connsiteX3" fmla="*/ 0 w 9721080"/>
              <a:gd name="connsiteY3" fmla="*/ 432048 h 432048"/>
              <a:gd name="connsiteX4" fmla="*/ 0 w 9721080"/>
              <a:gd name="connsiteY4" fmla="*/ 0 h 432048"/>
              <a:gd name="connsiteX0" fmla="*/ 0 w 9723879"/>
              <a:gd name="connsiteY0" fmla="*/ 0 h 432048"/>
              <a:gd name="connsiteX1" fmla="*/ 9721080 w 9723879"/>
              <a:gd name="connsiteY1" fmla="*/ 0 h 432048"/>
              <a:gd name="connsiteX2" fmla="*/ 9723879 w 9723879"/>
              <a:gd name="connsiteY2" fmla="*/ 216159 h 432048"/>
              <a:gd name="connsiteX3" fmla="*/ 9721080 w 9723879"/>
              <a:gd name="connsiteY3" fmla="*/ 432048 h 432048"/>
              <a:gd name="connsiteX4" fmla="*/ 0 w 9723879"/>
              <a:gd name="connsiteY4" fmla="*/ 432048 h 432048"/>
              <a:gd name="connsiteX5" fmla="*/ 0 w 9723879"/>
              <a:gd name="connsiteY5" fmla="*/ 0 h 432048"/>
              <a:gd name="connsiteX0" fmla="*/ 0 w 10058858"/>
              <a:gd name="connsiteY0" fmla="*/ 0 h 432048"/>
              <a:gd name="connsiteX1" fmla="*/ 9721080 w 10058858"/>
              <a:gd name="connsiteY1" fmla="*/ 0 h 432048"/>
              <a:gd name="connsiteX2" fmla="*/ 10058858 w 10058858"/>
              <a:gd name="connsiteY2" fmla="*/ 216159 h 432048"/>
              <a:gd name="connsiteX3" fmla="*/ 9721080 w 10058858"/>
              <a:gd name="connsiteY3" fmla="*/ 432048 h 432048"/>
              <a:gd name="connsiteX4" fmla="*/ 0 w 10058858"/>
              <a:gd name="connsiteY4" fmla="*/ 432048 h 432048"/>
              <a:gd name="connsiteX5" fmla="*/ 0 w 10058858"/>
              <a:gd name="connsiteY5" fmla="*/ 0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8858" h="432048">
                <a:moveTo>
                  <a:pt x="0" y="0"/>
                </a:moveTo>
                <a:lnTo>
                  <a:pt x="9721080" y="0"/>
                </a:lnTo>
                <a:lnTo>
                  <a:pt x="10058858" y="216159"/>
                </a:lnTo>
                <a:lnTo>
                  <a:pt x="9721080" y="432048"/>
                </a:lnTo>
                <a:lnTo>
                  <a:pt x="0" y="432048"/>
                </a:lnTo>
                <a:lnTo>
                  <a:pt x="0" y="0"/>
                </a:lnTo>
                <a:close/>
              </a:path>
            </a:pathLst>
          </a:custGeom>
          <a:solidFill>
            <a:srgbClr val="4A762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ca-ES" sz="2000" b="1" dirty="0"/>
              <a:t>2. </a:t>
            </a:r>
            <a:r>
              <a:rPr lang="ca-ES" sz="2000" b="1" dirty="0" err="1"/>
              <a:t>Research</a:t>
            </a:r>
            <a:r>
              <a:rPr lang="ca-ES" sz="2000" b="1" dirty="0"/>
              <a:t> </a:t>
            </a:r>
            <a:r>
              <a:rPr lang="ca-ES" sz="2000" b="1" dirty="0" err="1"/>
              <a:t>and</a:t>
            </a:r>
            <a:r>
              <a:rPr lang="ca-ES" sz="2000" b="1" dirty="0"/>
              <a:t> </a:t>
            </a:r>
            <a:r>
              <a:rPr lang="ca-ES" sz="2000" b="1" dirty="0" err="1"/>
              <a:t>Transfer</a:t>
            </a:r>
            <a:endParaRPr lang="ca-ES" sz="2000" b="1" dirty="0"/>
          </a:p>
        </p:txBody>
      </p:sp>
      <p:sp>
        <p:nvSpPr>
          <p:cNvPr id="78" name="Rectangle 1"/>
          <p:cNvSpPr/>
          <p:nvPr/>
        </p:nvSpPr>
        <p:spPr>
          <a:xfrm>
            <a:off x="921228" y="2825805"/>
            <a:ext cx="4608512" cy="432048"/>
          </a:xfrm>
          <a:custGeom>
            <a:avLst/>
            <a:gdLst>
              <a:gd name="connsiteX0" fmla="*/ 0 w 9721080"/>
              <a:gd name="connsiteY0" fmla="*/ 0 h 432048"/>
              <a:gd name="connsiteX1" fmla="*/ 9721080 w 9721080"/>
              <a:gd name="connsiteY1" fmla="*/ 0 h 432048"/>
              <a:gd name="connsiteX2" fmla="*/ 9721080 w 9721080"/>
              <a:gd name="connsiteY2" fmla="*/ 432048 h 432048"/>
              <a:gd name="connsiteX3" fmla="*/ 0 w 9721080"/>
              <a:gd name="connsiteY3" fmla="*/ 432048 h 432048"/>
              <a:gd name="connsiteX4" fmla="*/ 0 w 9721080"/>
              <a:gd name="connsiteY4" fmla="*/ 0 h 432048"/>
              <a:gd name="connsiteX0" fmla="*/ 0 w 9723879"/>
              <a:gd name="connsiteY0" fmla="*/ 0 h 432048"/>
              <a:gd name="connsiteX1" fmla="*/ 9721080 w 9723879"/>
              <a:gd name="connsiteY1" fmla="*/ 0 h 432048"/>
              <a:gd name="connsiteX2" fmla="*/ 9723879 w 9723879"/>
              <a:gd name="connsiteY2" fmla="*/ 216159 h 432048"/>
              <a:gd name="connsiteX3" fmla="*/ 9721080 w 9723879"/>
              <a:gd name="connsiteY3" fmla="*/ 432048 h 432048"/>
              <a:gd name="connsiteX4" fmla="*/ 0 w 9723879"/>
              <a:gd name="connsiteY4" fmla="*/ 432048 h 432048"/>
              <a:gd name="connsiteX5" fmla="*/ 0 w 9723879"/>
              <a:gd name="connsiteY5" fmla="*/ 0 h 432048"/>
              <a:gd name="connsiteX0" fmla="*/ 0 w 10058858"/>
              <a:gd name="connsiteY0" fmla="*/ 0 h 432048"/>
              <a:gd name="connsiteX1" fmla="*/ 9721080 w 10058858"/>
              <a:gd name="connsiteY1" fmla="*/ 0 h 432048"/>
              <a:gd name="connsiteX2" fmla="*/ 10058858 w 10058858"/>
              <a:gd name="connsiteY2" fmla="*/ 216159 h 432048"/>
              <a:gd name="connsiteX3" fmla="*/ 9721080 w 10058858"/>
              <a:gd name="connsiteY3" fmla="*/ 432048 h 432048"/>
              <a:gd name="connsiteX4" fmla="*/ 0 w 10058858"/>
              <a:gd name="connsiteY4" fmla="*/ 432048 h 432048"/>
              <a:gd name="connsiteX5" fmla="*/ 0 w 10058858"/>
              <a:gd name="connsiteY5" fmla="*/ 0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8858" h="432048">
                <a:moveTo>
                  <a:pt x="0" y="0"/>
                </a:moveTo>
                <a:lnTo>
                  <a:pt x="9721080" y="0"/>
                </a:lnTo>
                <a:lnTo>
                  <a:pt x="10058858" y="216159"/>
                </a:lnTo>
                <a:lnTo>
                  <a:pt x="9721080" y="432048"/>
                </a:lnTo>
                <a:lnTo>
                  <a:pt x="0" y="432048"/>
                </a:lnTo>
                <a:lnTo>
                  <a:pt x="0" y="0"/>
                </a:lnTo>
                <a:close/>
              </a:path>
            </a:pathLst>
          </a:custGeom>
          <a:solidFill>
            <a:srgbClr val="90292A"/>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ca-ES" b="1" dirty="0"/>
              <a:t>3. </a:t>
            </a:r>
            <a:r>
              <a:rPr lang="ca-ES" b="1" dirty="0" err="1"/>
              <a:t>People</a:t>
            </a:r>
            <a:endParaRPr lang="ca-ES" b="1" dirty="0"/>
          </a:p>
        </p:txBody>
      </p:sp>
      <p:sp>
        <p:nvSpPr>
          <p:cNvPr id="79" name="Rectangle 1"/>
          <p:cNvSpPr/>
          <p:nvPr/>
        </p:nvSpPr>
        <p:spPr>
          <a:xfrm>
            <a:off x="921228" y="3557446"/>
            <a:ext cx="4608512" cy="432048"/>
          </a:xfrm>
          <a:custGeom>
            <a:avLst/>
            <a:gdLst>
              <a:gd name="connsiteX0" fmla="*/ 0 w 9721080"/>
              <a:gd name="connsiteY0" fmla="*/ 0 h 432048"/>
              <a:gd name="connsiteX1" fmla="*/ 9721080 w 9721080"/>
              <a:gd name="connsiteY1" fmla="*/ 0 h 432048"/>
              <a:gd name="connsiteX2" fmla="*/ 9721080 w 9721080"/>
              <a:gd name="connsiteY2" fmla="*/ 432048 h 432048"/>
              <a:gd name="connsiteX3" fmla="*/ 0 w 9721080"/>
              <a:gd name="connsiteY3" fmla="*/ 432048 h 432048"/>
              <a:gd name="connsiteX4" fmla="*/ 0 w 9721080"/>
              <a:gd name="connsiteY4" fmla="*/ 0 h 432048"/>
              <a:gd name="connsiteX0" fmla="*/ 0 w 9723879"/>
              <a:gd name="connsiteY0" fmla="*/ 0 h 432048"/>
              <a:gd name="connsiteX1" fmla="*/ 9721080 w 9723879"/>
              <a:gd name="connsiteY1" fmla="*/ 0 h 432048"/>
              <a:gd name="connsiteX2" fmla="*/ 9723879 w 9723879"/>
              <a:gd name="connsiteY2" fmla="*/ 216159 h 432048"/>
              <a:gd name="connsiteX3" fmla="*/ 9721080 w 9723879"/>
              <a:gd name="connsiteY3" fmla="*/ 432048 h 432048"/>
              <a:gd name="connsiteX4" fmla="*/ 0 w 9723879"/>
              <a:gd name="connsiteY4" fmla="*/ 432048 h 432048"/>
              <a:gd name="connsiteX5" fmla="*/ 0 w 9723879"/>
              <a:gd name="connsiteY5" fmla="*/ 0 h 432048"/>
              <a:gd name="connsiteX0" fmla="*/ 0 w 10058858"/>
              <a:gd name="connsiteY0" fmla="*/ 0 h 432048"/>
              <a:gd name="connsiteX1" fmla="*/ 9721080 w 10058858"/>
              <a:gd name="connsiteY1" fmla="*/ 0 h 432048"/>
              <a:gd name="connsiteX2" fmla="*/ 10058858 w 10058858"/>
              <a:gd name="connsiteY2" fmla="*/ 216159 h 432048"/>
              <a:gd name="connsiteX3" fmla="*/ 9721080 w 10058858"/>
              <a:gd name="connsiteY3" fmla="*/ 432048 h 432048"/>
              <a:gd name="connsiteX4" fmla="*/ 0 w 10058858"/>
              <a:gd name="connsiteY4" fmla="*/ 432048 h 432048"/>
              <a:gd name="connsiteX5" fmla="*/ 0 w 10058858"/>
              <a:gd name="connsiteY5" fmla="*/ 0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8858" h="432048">
                <a:moveTo>
                  <a:pt x="0" y="0"/>
                </a:moveTo>
                <a:lnTo>
                  <a:pt x="9721080" y="0"/>
                </a:lnTo>
                <a:lnTo>
                  <a:pt x="10058858" y="216159"/>
                </a:lnTo>
                <a:lnTo>
                  <a:pt x="9721080" y="432048"/>
                </a:lnTo>
                <a:lnTo>
                  <a:pt x="0" y="432048"/>
                </a:lnTo>
                <a:lnTo>
                  <a:pt x="0" y="0"/>
                </a:lnTo>
                <a:close/>
              </a:path>
            </a:pathLst>
          </a:custGeom>
          <a:solidFill>
            <a:srgbClr val="7B7256"/>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ca-ES" b="1" dirty="0"/>
              <a:t>4. </a:t>
            </a:r>
            <a:r>
              <a:rPr lang="ca-ES" b="1" dirty="0" err="1"/>
              <a:t>Internationalisation</a:t>
            </a:r>
            <a:endParaRPr lang="ca-ES" b="1" dirty="0"/>
          </a:p>
        </p:txBody>
      </p:sp>
      <p:sp>
        <p:nvSpPr>
          <p:cNvPr id="80" name="Rectangle 1"/>
          <p:cNvSpPr/>
          <p:nvPr/>
        </p:nvSpPr>
        <p:spPr>
          <a:xfrm>
            <a:off x="921228" y="4289087"/>
            <a:ext cx="4608512" cy="432048"/>
          </a:xfrm>
          <a:custGeom>
            <a:avLst/>
            <a:gdLst>
              <a:gd name="connsiteX0" fmla="*/ 0 w 9721080"/>
              <a:gd name="connsiteY0" fmla="*/ 0 h 432048"/>
              <a:gd name="connsiteX1" fmla="*/ 9721080 w 9721080"/>
              <a:gd name="connsiteY1" fmla="*/ 0 h 432048"/>
              <a:gd name="connsiteX2" fmla="*/ 9721080 w 9721080"/>
              <a:gd name="connsiteY2" fmla="*/ 432048 h 432048"/>
              <a:gd name="connsiteX3" fmla="*/ 0 w 9721080"/>
              <a:gd name="connsiteY3" fmla="*/ 432048 h 432048"/>
              <a:gd name="connsiteX4" fmla="*/ 0 w 9721080"/>
              <a:gd name="connsiteY4" fmla="*/ 0 h 432048"/>
              <a:gd name="connsiteX0" fmla="*/ 0 w 9723879"/>
              <a:gd name="connsiteY0" fmla="*/ 0 h 432048"/>
              <a:gd name="connsiteX1" fmla="*/ 9721080 w 9723879"/>
              <a:gd name="connsiteY1" fmla="*/ 0 h 432048"/>
              <a:gd name="connsiteX2" fmla="*/ 9723879 w 9723879"/>
              <a:gd name="connsiteY2" fmla="*/ 216159 h 432048"/>
              <a:gd name="connsiteX3" fmla="*/ 9721080 w 9723879"/>
              <a:gd name="connsiteY3" fmla="*/ 432048 h 432048"/>
              <a:gd name="connsiteX4" fmla="*/ 0 w 9723879"/>
              <a:gd name="connsiteY4" fmla="*/ 432048 h 432048"/>
              <a:gd name="connsiteX5" fmla="*/ 0 w 9723879"/>
              <a:gd name="connsiteY5" fmla="*/ 0 h 432048"/>
              <a:gd name="connsiteX0" fmla="*/ 0 w 10058858"/>
              <a:gd name="connsiteY0" fmla="*/ 0 h 432048"/>
              <a:gd name="connsiteX1" fmla="*/ 9721080 w 10058858"/>
              <a:gd name="connsiteY1" fmla="*/ 0 h 432048"/>
              <a:gd name="connsiteX2" fmla="*/ 10058858 w 10058858"/>
              <a:gd name="connsiteY2" fmla="*/ 216159 h 432048"/>
              <a:gd name="connsiteX3" fmla="*/ 9721080 w 10058858"/>
              <a:gd name="connsiteY3" fmla="*/ 432048 h 432048"/>
              <a:gd name="connsiteX4" fmla="*/ 0 w 10058858"/>
              <a:gd name="connsiteY4" fmla="*/ 432048 h 432048"/>
              <a:gd name="connsiteX5" fmla="*/ 0 w 10058858"/>
              <a:gd name="connsiteY5" fmla="*/ 0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8858" h="432048">
                <a:moveTo>
                  <a:pt x="0" y="0"/>
                </a:moveTo>
                <a:lnTo>
                  <a:pt x="9721080" y="0"/>
                </a:lnTo>
                <a:lnTo>
                  <a:pt x="10058858" y="216159"/>
                </a:lnTo>
                <a:lnTo>
                  <a:pt x="9721080" y="432048"/>
                </a:lnTo>
                <a:lnTo>
                  <a:pt x="0" y="432048"/>
                </a:lnTo>
                <a:lnTo>
                  <a:pt x="0" y="0"/>
                </a:lnTo>
                <a:close/>
              </a:path>
            </a:pathLst>
          </a:custGeom>
          <a:solidFill>
            <a:srgbClr val="B3AB9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ca-ES" b="1" dirty="0"/>
              <a:t>5. Social </a:t>
            </a:r>
            <a:r>
              <a:rPr lang="ca-ES" b="1" dirty="0" err="1"/>
              <a:t>Commitment</a:t>
            </a:r>
            <a:endParaRPr lang="ca-ES" b="1" dirty="0"/>
          </a:p>
        </p:txBody>
      </p:sp>
      <p:sp>
        <p:nvSpPr>
          <p:cNvPr id="81" name="Rectangle 1"/>
          <p:cNvSpPr/>
          <p:nvPr/>
        </p:nvSpPr>
        <p:spPr>
          <a:xfrm>
            <a:off x="921228" y="5020728"/>
            <a:ext cx="4608512" cy="432048"/>
          </a:xfrm>
          <a:custGeom>
            <a:avLst/>
            <a:gdLst>
              <a:gd name="connsiteX0" fmla="*/ 0 w 9721080"/>
              <a:gd name="connsiteY0" fmla="*/ 0 h 432048"/>
              <a:gd name="connsiteX1" fmla="*/ 9721080 w 9721080"/>
              <a:gd name="connsiteY1" fmla="*/ 0 h 432048"/>
              <a:gd name="connsiteX2" fmla="*/ 9721080 w 9721080"/>
              <a:gd name="connsiteY2" fmla="*/ 432048 h 432048"/>
              <a:gd name="connsiteX3" fmla="*/ 0 w 9721080"/>
              <a:gd name="connsiteY3" fmla="*/ 432048 h 432048"/>
              <a:gd name="connsiteX4" fmla="*/ 0 w 9721080"/>
              <a:gd name="connsiteY4" fmla="*/ 0 h 432048"/>
              <a:gd name="connsiteX0" fmla="*/ 0 w 9723879"/>
              <a:gd name="connsiteY0" fmla="*/ 0 h 432048"/>
              <a:gd name="connsiteX1" fmla="*/ 9721080 w 9723879"/>
              <a:gd name="connsiteY1" fmla="*/ 0 h 432048"/>
              <a:gd name="connsiteX2" fmla="*/ 9723879 w 9723879"/>
              <a:gd name="connsiteY2" fmla="*/ 216159 h 432048"/>
              <a:gd name="connsiteX3" fmla="*/ 9721080 w 9723879"/>
              <a:gd name="connsiteY3" fmla="*/ 432048 h 432048"/>
              <a:gd name="connsiteX4" fmla="*/ 0 w 9723879"/>
              <a:gd name="connsiteY4" fmla="*/ 432048 h 432048"/>
              <a:gd name="connsiteX5" fmla="*/ 0 w 9723879"/>
              <a:gd name="connsiteY5" fmla="*/ 0 h 432048"/>
              <a:gd name="connsiteX0" fmla="*/ 0 w 10058858"/>
              <a:gd name="connsiteY0" fmla="*/ 0 h 432048"/>
              <a:gd name="connsiteX1" fmla="*/ 9721080 w 10058858"/>
              <a:gd name="connsiteY1" fmla="*/ 0 h 432048"/>
              <a:gd name="connsiteX2" fmla="*/ 10058858 w 10058858"/>
              <a:gd name="connsiteY2" fmla="*/ 216159 h 432048"/>
              <a:gd name="connsiteX3" fmla="*/ 9721080 w 10058858"/>
              <a:gd name="connsiteY3" fmla="*/ 432048 h 432048"/>
              <a:gd name="connsiteX4" fmla="*/ 0 w 10058858"/>
              <a:gd name="connsiteY4" fmla="*/ 432048 h 432048"/>
              <a:gd name="connsiteX5" fmla="*/ 0 w 10058858"/>
              <a:gd name="connsiteY5" fmla="*/ 0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8858" h="432048">
                <a:moveTo>
                  <a:pt x="0" y="0"/>
                </a:moveTo>
                <a:lnTo>
                  <a:pt x="9721080" y="0"/>
                </a:lnTo>
                <a:lnTo>
                  <a:pt x="10058858" y="216159"/>
                </a:lnTo>
                <a:lnTo>
                  <a:pt x="9721080" y="432048"/>
                </a:lnTo>
                <a:lnTo>
                  <a:pt x="0" y="432048"/>
                </a:lnTo>
                <a:lnTo>
                  <a:pt x="0" y="0"/>
                </a:lnTo>
                <a:close/>
              </a:path>
            </a:pathLst>
          </a:custGeom>
          <a:solidFill>
            <a:srgbClr val="EA995C"/>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ca-ES" b="1" dirty="0"/>
              <a:t>6. </a:t>
            </a:r>
            <a:r>
              <a:rPr lang="ca-ES" b="1" dirty="0" err="1"/>
              <a:t>Governance</a:t>
            </a:r>
            <a:endParaRPr lang="ca-ES" b="1" dirty="0"/>
          </a:p>
        </p:txBody>
      </p:sp>
      <p:sp>
        <p:nvSpPr>
          <p:cNvPr id="82" name="Rectangle 1"/>
          <p:cNvSpPr/>
          <p:nvPr/>
        </p:nvSpPr>
        <p:spPr>
          <a:xfrm>
            <a:off x="921228" y="5752369"/>
            <a:ext cx="4608512" cy="432048"/>
          </a:xfrm>
          <a:custGeom>
            <a:avLst/>
            <a:gdLst>
              <a:gd name="connsiteX0" fmla="*/ 0 w 9721080"/>
              <a:gd name="connsiteY0" fmla="*/ 0 h 432048"/>
              <a:gd name="connsiteX1" fmla="*/ 9721080 w 9721080"/>
              <a:gd name="connsiteY1" fmla="*/ 0 h 432048"/>
              <a:gd name="connsiteX2" fmla="*/ 9721080 w 9721080"/>
              <a:gd name="connsiteY2" fmla="*/ 432048 h 432048"/>
              <a:gd name="connsiteX3" fmla="*/ 0 w 9721080"/>
              <a:gd name="connsiteY3" fmla="*/ 432048 h 432048"/>
              <a:gd name="connsiteX4" fmla="*/ 0 w 9721080"/>
              <a:gd name="connsiteY4" fmla="*/ 0 h 432048"/>
              <a:gd name="connsiteX0" fmla="*/ 0 w 9723879"/>
              <a:gd name="connsiteY0" fmla="*/ 0 h 432048"/>
              <a:gd name="connsiteX1" fmla="*/ 9721080 w 9723879"/>
              <a:gd name="connsiteY1" fmla="*/ 0 h 432048"/>
              <a:gd name="connsiteX2" fmla="*/ 9723879 w 9723879"/>
              <a:gd name="connsiteY2" fmla="*/ 216159 h 432048"/>
              <a:gd name="connsiteX3" fmla="*/ 9721080 w 9723879"/>
              <a:gd name="connsiteY3" fmla="*/ 432048 h 432048"/>
              <a:gd name="connsiteX4" fmla="*/ 0 w 9723879"/>
              <a:gd name="connsiteY4" fmla="*/ 432048 h 432048"/>
              <a:gd name="connsiteX5" fmla="*/ 0 w 9723879"/>
              <a:gd name="connsiteY5" fmla="*/ 0 h 432048"/>
              <a:gd name="connsiteX0" fmla="*/ 0 w 10058858"/>
              <a:gd name="connsiteY0" fmla="*/ 0 h 432048"/>
              <a:gd name="connsiteX1" fmla="*/ 9721080 w 10058858"/>
              <a:gd name="connsiteY1" fmla="*/ 0 h 432048"/>
              <a:gd name="connsiteX2" fmla="*/ 10058858 w 10058858"/>
              <a:gd name="connsiteY2" fmla="*/ 216159 h 432048"/>
              <a:gd name="connsiteX3" fmla="*/ 9721080 w 10058858"/>
              <a:gd name="connsiteY3" fmla="*/ 432048 h 432048"/>
              <a:gd name="connsiteX4" fmla="*/ 0 w 10058858"/>
              <a:gd name="connsiteY4" fmla="*/ 432048 h 432048"/>
              <a:gd name="connsiteX5" fmla="*/ 0 w 10058858"/>
              <a:gd name="connsiteY5" fmla="*/ 0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8858" h="432048">
                <a:moveTo>
                  <a:pt x="0" y="0"/>
                </a:moveTo>
                <a:lnTo>
                  <a:pt x="9721080" y="0"/>
                </a:lnTo>
                <a:lnTo>
                  <a:pt x="10058858" y="216159"/>
                </a:lnTo>
                <a:lnTo>
                  <a:pt x="9721080" y="432048"/>
                </a:lnTo>
                <a:lnTo>
                  <a:pt x="0" y="432048"/>
                </a:lnTo>
                <a:lnTo>
                  <a:pt x="0" y="0"/>
                </a:lnTo>
                <a:close/>
              </a:path>
            </a:pathLst>
          </a:custGeom>
          <a:solidFill>
            <a:srgbClr val="87B0C7"/>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ca-ES" sz="2000" b="1" dirty="0"/>
              <a:t>7. </a:t>
            </a:r>
            <a:r>
              <a:rPr lang="ca-ES" sz="2000" b="1" dirty="0" err="1"/>
              <a:t>Students</a:t>
            </a:r>
            <a:r>
              <a:rPr lang="ca-ES" sz="2000" b="1" dirty="0"/>
              <a:t> </a:t>
            </a:r>
            <a:r>
              <a:rPr lang="ca-ES" sz="2000" b="1" dirty="0" err="1"/>
              <a:t>and</a:t>
            </a:r>
            <a:r>
              <a:rPr lang="ca-ES" sz="2000" b="1" dirty="0"/>
              <a:t> </a:t>
            </a:r>
            <a:r>
              <a:rPr lang="ca-ES" sz="2000" b="1" dirty="0" err="1"/>
              <a:t>Employability</a:t>
            </a:r>
            <a:endParaRPr lang="ca-ES" sz="2000" b="1" dirty="0"/>
          </a:p>
        </p:txBody>
      </p:sp>
      <p:sp>
        <p:nvSpPr>
          <p:cNvPr id="83" name="Rectangle arrodonit 82"/>
          <p:cNvSpPr/>
          <p:nvPr/>
        </p:nvSpPr>
        <p:spPr>
          <a:xfrm>
            <a:off x="5169700" y="1986152"/>
            <a:ext cx="864096" cy="64807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ca-ES" sz="3600" b="1" dirty="0">
                <a:solidFill>
                  <a:schemeClr val="bg1"/>
                </a:solidFill>
                <a:latin typeface="Arial Black" panose="020B0A04020102020204" pitchFamily="34" charset="0"/>
              </a:rPr>
              <a:t>18</a:t>
            </a:r>
          </a:p>
        </p:txBody>
      </p:sp>
      <p:sp>
        <p:nvSpPr>
          <p:cNvPr id="84" name="Rectangle arrodonit 83"/>
          <p:cNvSpPr/>
          <p:nvPr/>
        </p:nvSpPr>
        <p:spPr>
          <a:xfrm>
            <a:off x="5169700" y="2717793"/>
            <a:ext cx="864096" cy="64807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ca-ES" sz="3600" b="1" dirty="0">
                <a:solidFill>
                  <a:schemeClr val="bg1"/>
                </a:solidFill>
                <a:latin typeface="Arial Black" panose="020B0A04020102020204" pitchFamily="34" charset="0"/>
              </a:rPr>
              <a:t>20</a:t>
            </a:r>
          </a:p>
        </p:txBody>
      </p:sp>
      <p:sp>
        <p:nvSpPr>
          <p:cNvPr id="85" name="Rectangle arrodonit 84"/>
          <p:cNvSpPr/>
          <p:nvPr/>
        </p:nvSpPr>
        <p:spPr>
          <a:xfrm>
            <a:off x="5169700" y="3454368"/>
            <a:ext cx="864096" cy="64807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ca-ES" sz="3600" b="1" dirty="0">
                <a:solidFill>
                  <a:schemeClr val="bg1"/>
                </a:solidFill>
                <a:latin typeface="Arial Black" panose="020B0A04020102020204" pitchFamily="34" charset="0"/>
              </a:rPr>
              <a:t>7</a:t>
            </a:r>
          </a:p>
        </p:txBody>
      </p:sp>
      <p:sp>
        <p:nvSpPr>
          <p:cNvPr id="86" name="Rectangle arrodonit 85"/>
          <p:cNvSpPr/>
          <p:nvPr/>
        </p:nvSpPr>
        <p:spPr>
          <a:xfrm>
            <a:off x="5169700" y="4181075"/>
            <a:ext cx="864096" cy="64807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ca-ES" sz="3600" b="1" dirty="0">
                <a:solidFill>
                  <a:schemeClr val="bg1"/>
                </a:solidFill>
                <a:latin typeface="Arial Black" panose="020B0A04020102020204" pitchFamily="34" charset="0"/>
              </a:rPr>
              <a:t>11</a:t>
            </a:r>
          </a:p>
        </p:txBody>
      </p:sp>
      <p:sp>
        <p:nvSpPr>
          <p:cNvPr id="87" name="Rectangle arrodonit 86"/>
          <p:cNvSpPr/>
          <p:nvPr/>
        </p:nvSpPr>
        <p:spPr>
          <a:xfrm>
            <a:off x="5169700" y="4907782"/>
            <a:ext cx="864096" cy="64807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ca-ES" sz="3600" b="1" dirty="0">
                <a:solidFill>
                  <a:schemeClr val="bg1"/>
                </a:solidFill>
                <a:latin typeface="Arial Black" panose="020B0A04020102020204" pitchFamily="34" charset="0"/>
              </a:rPr>
              <a:t>23</a:t>
            </a:r>
          </a:p>
        </p:txBody>
      </p:sp>
      <p:sp>
        <p:nvSpPr>
          <p:cNvPr id="88" name="Rectangle arrodonit 87"/>
          <p:cNvSpPr/>
          <p:nvPr/>
        </p:nvSpPr>
        <p:spPr>
          <a:xfrm>
            <a:off x="5169700" y="5644357"/>
            <a:ext cx="864096" cy="64807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ca-ES" sz="3600" b="1" dirty="0">
                <a:solidFill>
                  <a:schemeClr val="bg1"/>
                </a:solidFill>
                <a:latin typeface="Arial Black" panose="020B0A04020102020204" pitchFamily="34" charset="0"/>
              </a:rPr>
              <a:t>15</a:t>
            </a:r>
          </a:p>
        </p:txBody>
      </p:sp>
      <p:sp>
        <p:nvSpPr>
          <p:cNvPr id="91" name="QuadreDeText 90"/>
          <p:cNvSpPr txBox="1"/>
          <p:nvPr/>
        </p:nvSpPr>
        <p:spPr>
          <a:xfrm>
            <a:off x="1821328" y="812993"/>
            <a:ext cx="2808312" cy="414537"/>
          </a:xfrm>
          <a:prstGeom prst="rect">
            <a:avLst/>
          </a:prstGeom>
          <a:noFill/>
        </p:spPr>
        <p:txBody>
          <a:bodyPr wrap="square" rtlCol="0">
            <a:spAutoFit/>
          </a:bodyPr>
          <a:lstStyle/>
          <a:p>
            <a:pPr latinLnBrk="0">
              <a:lnSpc>
                <a:spcPts val="2500"/>
              </a:lnSpc>
            </a:pPr>
            <a:r>
              <a:rPr lang="ca-ES" sz="2800" b="1" dirty="0" err="1">
                <a:solidFill>
                  <a:srgbClr val="3F3F3F"/>
                </a:solidFill>
              </a:rPr>
              <a:t>Strategic</a:t>
            </a:r>
            <a:r>
              <a:rPr lang="ca-ES" sz="2800" b="1" dirty="0">
                <a:solidFill>
                  <a:srgbClr val="3F3F3F"/>
                </a:solidFill>
              </a:rPr>
              <a:t> </a:t>
            </a:r>
            <a:r>
              <a:rPr lang="ca-ES" sz="2800" b="1" dirty="0" err="1">
                <a:solidFill>
                  <a:srgbClr val="3F3F3F"/>
                </a:solidFill>
              </a:rPr>
              <a:t>lines</a:t>
            </a:r>
            <a:endParaRPr lang="ca-ES" sz="2800" b="1" dirty="0">
              <a:solidFill>
                <a:srgbClr val="3F3F3F"/>
              </a:solidFill>
            </a:endParaRPr>
          </a:p>
        </p:txBody>
      </p:sp>
      <p:sp>
        <p:nvSpPr>
          <p:cNvPr id="92" name="Rectangle arrodonit 91"/>
          <p:cNvSpPr/>
          <p:nvPr/>
        </p:nvSpPr>
        <p:spPr>
          <a:xfrm>
            <a:off x="7797105" y="2561967"/>
            <a:ext cx="3384375" cy="208691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08000" rtlCol="0" anchor="ctr"/>
          <a:lstStyle/>
          <a:p>
            <a:pPr algn="ctr"/>
            <a:endParaRPr lang="ca-ES" sz="3600" dirty="0">
              <a:solidFill>
                <a:srgbClr val="3F3F3F"/>
              </a:solidFill>
              <a:latin typeface="Arial Narrow" panose="020B0606020202030204" pitchFamily="34" charset="0"/>
            </a:endParaRPr>
          </a:p>
        </p:txBody>
      </p:sp>
      <p:sp>
        <p:nvSpPr>
          <p:cNvPr id="93" name="QuadreDeText 92"/>
          <p:cNvSpPr txBox="1"/>
          <p:nvPr/>
        </p:nvSpPr>
        <p:spPr>
          <a:xfrm>
            <a:off x="4575467" y="805821"/>
            <a:ext cx="2160240" cy="412934"/>
          </a:xfrm>
          <a:prstGeom prst="rect">
            <a:avLst/>
          </a:prstGeom>
          <a:noFill/>
        </p:spPr>
        <p:txBody>
          <a:bodyPr wrap="square" rtlCol="0">
            <a:spAutoFit/>
          </a:bodyPr>
          <a:lstStyle/>
          <a:p>
            <a:pPr algn="ctr" latinLnBrk="0">
              <a:lnSpc>
                <a:spcPts val="2500"/>
              </a:lnSpc>
            </a:pPr>
            <a:r>
              <a:rPr lang="ca-ES" sz="2800" b="1" dirty="0" err="1">
                <a:solidFill>
                  <a:srgbClr val="3F3F3F"/>
                </a:solidFill>
              </a:rPr>
              <a:t>Actions</a:t>
            </a:r>
            <a:endParaRPr lang="ca-ES" sz="2800" b="1" dirty="0">
              <a:solidFill>
                <a:srgbClr val="3F3F3F"/>
              </a:solidFill>
            </a:endParaRPr>
          </a:p>
        </p:txBody>
      </p:sp>
      <p:cxnSp>
        <p:nvCxnSpPr>
          <p:cNvPr id="16" name="Connector recte 15"/>
          <p:cNvCxnSpPr>
            <a:stCxn id="3" idx="3"/>
            <a:endCxn id="92" idx="1"/>
          </p:cNvCxnSpPr>
          <p:nvPr/>
        </p:nvCxnSpPr>
        <p:spPr>
          <a:xfrm>
            <a:off x="6033796" y="1578547"/>
            <a:ext cx="1763309" cy="2026876"/>
          </a:xfrm>
          <a:prstGeom prst="line">
            <a:avLst/>
          </a:prstGeom>
          <a:ln w="57150">
            <a:solidFill>
              <a:srgbClr val="42738D"/>
            </a:solidFill>
            <a:prstDash val="sysDot"/>
          </a:ln>
        </p:spPr>
        <p:style>
          <a:lnRef idx="1">
            <a:schemeClr val="accent1"/>
          </a:lnRef>
          <a:fillRef idx="0">
            <a:schemeClr val="accent1"/>
          </a:fillRef>
          <a:effectRef idx="0">
            <a:schemeClr val="accent1"/>
          </a:effectRef>
          <a:fontRef idx="minor">
            <a:schemeClr val="tx1"/>
          </a:fontRef>
        </p:style>
      </p:cxnSp>
      <p:cxnSp>
        <p:nvCxnSpPr>
          <p:cNvPr id="94" name="Connector recte 93"/>
          <p:cNvCxnSpPr>
            <a:stCxn id="83" idx="3"/>
            <a:endCxn id="92" idx="1"/>
          </p:cNvCxnSpPr>
          <p:nvPr/>
        </p:nvCxnSpPr>
        <p:spPr>
          <a:xfrm>
            <a:off x="6033796" y="2310188"/>
            <a:ext cx="1763309" cy="1295235"/>
          </a:xfrm>
          <a:prstGeom prst="line">
            <a:avLst/>
          </a:prstGeom>
          <a:ln w="57150">
            <a:solidFill>
              <a:srgbClr val="4A7628"/>
            </a:solidFill>
            <a:prstDash val="sysDot"/>
          </a:ln>
        </p:spPr>
        <p:style>
          <a:lnRef idx="1">
            <a:schemeClr val="accent1"/>
          </a:lnRef>
          <a:fillRef idx="0">
            <a:schemeClr val="accent1"/>
          </a:fillRef>
          <a:effectRef idx="0">
            <a:schemeClr val="accent1"/>
          </a:effectRef>
          <a:fontRef idx="minor">
            <a:schemeClr val="tx1"/>
          </a:fontRef>
        </p:style>
      </p:cxnSp>
      <p:cxnSp>
        <p:nvCxnSpPr>
          <p:cNvPr id="95" name="Connector recte 94"/>
          <p:cNvCxnSpPr>
            <a:stCxn id="84" idx="3"/>
            <a:endCxn id="92" idx="1"/>
          </p:cNvCxnSpPr>
          <p:nvPr/>
        </p:nvCxnSpPr>
        <p:spPr>
          <a:xfrm>
            <a:off x="6033796" y="3041829"/>
            <a:ext cx="1763309" cy="563594"/>
          </a:xfrm>
          <a:prstGeom prst="line">
            <a:avLst/>
          </a:prstGeom>
          <a:ln w="57150">
            <a:solidFill>
              <a:srgbClr val="90292A"/>
            </a:solidFill>
            <a:prstDash val="sysDot"/>
          </a:ln>
        </p:spPr>
        <p:style>
          <a:lnRef idx="1">
            <a:schemeClr val="accent1"/>
          </a:lnRef>
          <a:fillRef idx="0">
            <a:schemeClr val="accent1"/>
          </a:fillRef>
          <a:effectRef idx="0">
            <a:schemeClr val="accent1"/>
          </a:effectRef>
          <a:fontRef idx="minor">
            <a:schemeClr val="tx1"/>
          </a:fontRef>
        </p:style>
      </p:cxnSp>
      <p:cxnSp>
        <p:nvCxnSpPr>
          <p:cNvPr id="96" name="Connector recte 95"/>
          <p:cNvCxnSpPr>
            <a:stCxn id="85" idx="3"/>
            <a:endCxn id="92" idx="1"/>
          </p:cNvCxnSpPr>
          <p:nvPr/>
        </p:nvCxnSpPr>
        <p:spPr>
          <a:xfrm flipV="1">
            <a:off x="6033796" y="3605423"/>
            <a:ext cx="1763309" cy="172981"/>
          </a:xfrm>
          <a:prstGeom prst="line">
            <a:avLst/>
          </a:prstGeom>
          <a:ln w="57150">
            <a:solidFill>
              <a:srgbClr val="7B7256"/>
            </a:solidFill>
            <a:prstDash val="sysDot"/>
          </a:ln>
        </p:spPr>
        <p:style>
          <a:lnRef idx="1">
            <a:schemeClr val="accent1"/>
          </a:lnRef>
          <a:fillRef idx="0">
            <a:schemeClr val="accent1"/>
          </a:fillRef>
          <a:effectRef idx="0">
            <a:schemeClr val="accent1"/>
          </a:effectRef>
          <a:fontRef idx="minor">
            <a:schemeClr val="tx1"/>
          </a:fontRef>
        </p:style>
      </p:cxnSp>
      <p:cxnSp>
        <p:nvCxnSpPr>
          <p:cNvPr id="97" name="Connector recte 96"/>
          <p:cNvCxnSpPr>
            <a:stCxn id="86" idx="3"/>
            <a:endCxn id="92" idx="1"/>
          </p:cNvCxnSpPr>
          <p:nvPr/>
        </p:nvCxnSpPr>
        <p:spPr>
          <a:xfrm flipV="1">
            <a:off x="6033796" y="3605423"/>
            <a:ext cx="1763309" cy="899688"/>
          </a:xfrm>
          <a:prstGeom prst="line">
            <a:avLst/>
          </a:prstGeom>
          <a:ln w="57150">
            <a:solidFill>
              <a:srgbClr val="B3AB93"/>
            </a:solidFill>
            <a:prstDash val="sysDot"/>
          </a:ln>
        </p:spPr>
        <p:style>
          <a:lnRef idx="1">
            <a:schemeClr val="accent1"/>
          </a:lnRef>
          <a:fillRef idx="0">
            <a:schemeClr val="accent1"/>
          </a:fillRef>
          <a:effectRef idx="0">
            <a:schemeClr val="accent1"/>
          </a:effectRef>
          <a:fontRef idx="minor">
            <a:schemeClr val="tx1"/>
          </a:fontRef>
        </p:style>
      </p:cxnSp>
      <p:cxnSp>
        <p:nvCxnSpPr>
          <p:cNvPr id="99" name="Connector recte 98"/>
          <p:cNvCxnSpPr>
            <a:stCxn id="87" idx="3"/>
            <a:endCxn id="92" idx="1"/>
          </p:cNvCxnSpPr>
          <p:nvPr/>
        </p:nvCxnSpPr>
        <p:spPr>
          <a:xfrm flipV="1">
            <a:off x="6033796" y="3605423"/>
            <a:ext cx="1763309" cy="1626395"/>
          </a:xfrm>
          <a:prstGeom prst="line">
            <a:avLst/>
          </a:prstGeom>
          <a:ln w="57150">
            <a:solidFill>
              <a:srgbClr val="EA995C"/>
            </a:solidFill>
            <a:prstDash val="sysDot"/>
          </a:ln>
        </p:spPr>
        <p:style>
          <a:lnRef idx="1">
            <a:schemeClr val="accent1"/>
          </a:lnRef>
          <a:fillRef idx="0">
            <a:schemeClr val="accent1"/>
          </a:fillRef>
          <a:effectRef idx="0">
            <a:schemeClr val="accent1"/>
          </a:effectRef>
          <a:fontRef idx="minor">
            <a:schemeClr val="tx1"/>
          </a:fontRef>
        </p:style>
      </p:cxnSp>
      <p:cxnSp>
        <p:nvCxnSpPr>
          <p:cNvPr id="102" name="Connector recte 101"/>
          <p:cNvCxnSpPr>
            <a:stCxn id="88" idx="3"/>
            <a:endCxn id="92" idx="1"/>
          </p:cNvCxnSpPr>
          <p:nvPr/>
        </p:nvCxnSpPr>
        <p:spPr>
          <a:xfrm flipV="1">
            <a:off x="6033796" y="3605423"/>
            <a:ext cx="1763309" cy="2362970"/>
          </a:xfrm>
          <a:prstGeom prst="line">
            <a:avLst/>
          </a:prstGeom>
          <a:ln w="57150">
            <a:solidFill>
              <a:srgbClr val="87B0C7"/>
            </a:solidFill>
            <a:prstDash val="sysDot"/>
          </a:ln>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rot="16200000">
            <a:off x="7838644" y="2601776"/>
            <a:ext cx="276142" cy="215204"/>
          </a:xfrm>
          <a:prstGeom prst="rect">
            <a:avLst/>
          </a:prstGeom>
          <a:solidFill>
            <a:srgbClr val="427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47" name="Rectangle arrodonit 146"/>
          <p:cNvSpPr/>
          <p:nvPr/>
        </p:nvSpPr>
        <p:spPr>
          <a:xfrm>
            <a:off x="7797105" y="2709378"/>
            <a:ext cx="3384375" cy="208691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08000" rtlCol="0" anchor="ctr"/>
          <a:lstStyle/>
          <a:p>
            <a:pPr algn="ctr">
              <a:lnSpc>
                <a:spcPts val="4500"/>
              </a:lnSpc>
            </a:pPr>
            <a:r>
              <a:rPr lang="ca-ES" sz="5400" b="1" dirty="0">
                <a:solidFill>
                  <a:srgbClr val="3F3F3F"/>
                </a:solidFill>
                <a:latin typeface="Arial Black" panose="020B0A04020102020204" pitchFamily="34" charset="0"/>
              </a:rPr>
              <a:t>106</a:t>
            </a:r>
            <a:r>
              <a:rPr lang="ca-ES" sz="3600" b="1" dirty="0">
                <a:solidFill>
                  <a:srgbClr val="3F3F3F"/>
                </a:solidFill>
                <a:latin typeface="Arial Black" panose="020B0A04020102020204" pitchFamily="34" charset="0"/>
              </a:rPr>
              <a:t> </a:t>
            </a:r>
          </a:p>
        </p:txBody>
      </p:sp>
      <p:cxnSp>
        <p:nvCxnSpPr>
          <p:cNvPr id="156" name="Connector recte 155"/>
          <p:cNvCxnSpPr/>
          <p:nvPr/>
        </p:nvCxnSpPr>
        <p:spPr>
          <a:xfrm>
            <a:off x="7797105" y="2561967"/>
            <a:ext cx="0" cy="2086912"/>
          </a:xfrm>
          <a:prstGeom prst="line">
            <a:avLst/>
          </a:prstGeom>
          <a:ln w="41275">
            <a:solidFill>
              <a:srgbClr val="3F3F3F"/>
            </a:solidFill>
          </a:ln>
        </p:spPr>
        <p:style>
          <a:lnRef idx="1">
            <a:schemeClr val="accent1"/>
          </a:lnRef>
          <a:fillRef idx="0">
            <a:schemeClr val="accent1"/>
          </a:fillRef>
          <a:effectRef idx="0">
            <a:schemeClr val="accent1"/>
          </a:effectRef>
          <a:fontRef idx="minor">
            <a:schemeClr val="tx1"/>
          </a:fontRef>
        </p:style>
      </p:cxnSp>
      <p:cxnSp>
        <p:nvCxnSpPr>
          <p:cNvPr id="157" name="Connector recte 156"/>
          <p:cNvCxnSpPr/>
          <p:nvPr/>
        </p:nvCxnSpPr>
        <p:spPr>
          <a:xfrm>
            <a:off x="11238249" y="2561967"/>
            <a:ext cx="0" cy="2086912"/>
          </a:xfrm>
          <a:prstGeom prst="line">
            <a:avLst/>
          </a:prstGeom>
          <a:ln w="41275">
            <a:solidFill>
              <a:srgbClr val="3F3F3F"/>
            </a:solidFill>
          </a:ln>
        </p:spPr>
        <p:style>
          <a:lnRef idx="1">
            <a:schemeClr val="accent1"/>
          </a:lnRef>
          <a:fillRef idx="0">
            <a:schemeClr val="accent1"/>
          </a:fillRef>
          <a:effectRef idx="0">
            <a:schemeClr val="accent1"/>
          </a:effectRef>
          <a:fontRef idx="minor">
            <a:schemeClr val="tx1"/>
          </a:fontRef>
        </p:style>
      </p:cxnSp>
      <p:sp>
        <p:nvSpPr>
          <p:cNvPr id="159" name="Rectangle 158"/>
          <p:cNvSpPr/>
          <p:nvPr/>
        </p:nvSpPr>
        <p:spPr>
          <a:xfrm rot="16200000">
            <a:off x="8352611" y="2601776"/>
            <a:ext cx="276142" cy="215204"/>
          </a:xfrm>
          <a:prstGeom prst="rect">
            <a:avLst/>
          </a:prstGeom>
          <a:solidFill>
            <a:srgbClr val="4A7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63" name="Rectangle 162"/>
          <p:cNvSpPr/>
          <p:nvPr/>
        </p:nvSpPr>
        <p:spPr>
          <a:xfrm rot="16200000">
            <a:off x="8866578" y="2601776"/>
            <a:ext cx="276142" cy="215204"/>
          </a:xfrm>
          <a:prstGeom prst="rect">
            <a:avLst/>
          </a:prstGeom>
          <a:solidFill>
            <a:srgbClr val="902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64" name="Rectangle 163"/>
          <p:cNvSpPr/>
          <p:nvPr/>
        </p:nvSpPr>
        <p:spPr>
          <a:xfrm rot="16200000">
            <a:off x="9380545" y="2601776"/>
            <a:ext cx="276142" cy="215204"/>
          </a:xfrm>
          <a:prstGeom prst="rect">
            <a:avLst/>
          </a:prstGeom>
          <a:solidFill>
            <a:srgbClr val="7B72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65" name="Rectangle 164"/>
          <p:cNvSpPr/>
          <p:nvPr/>
        </p:nvSpPr>
        <p:spPr>
          <a:xfrm rot="16200000">
            <a:off x="9894512" y="2601776"/>
            <a:ext cx="276142" cy="215204"/>
          </a:xfrm>
          <a:prstGeom prst="rect">
            <a:avLst/>
          </a:prstGeom>
          <a:solidFill>
            <a:srgbClr val="B3A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66" name="Rectangle 165"/>
          <p:cNvSpPr/>
          <p:nvPr/>
        </p:nvSpPr>
        <p:spPr>
          <a:xfrm rot="16200000">
            <a:off x="10408479" y="2601776"/>
            <a:ext cx="276142" cy="215204"/>
          </a:xfrm>
          <a:prstGeom prst="rect">
            <a:avLst/>
          </a:prstGeom>
          <a:solidFill>
            <a:srgbClr val="EA9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67" name="Rectangle 166"/>
          <p:cNvSpPr/>
          <p:nvPr/>
        </p:nvSpPr>
        <p:spPr>
          <a:xfrm rot="16200000">
            <a:off x="10922446" y="2601776"/>
            <a:ext cx="276142" cy="215204"/>
          </a:xfrm>
          <a:prstGeom prst="rect">
            <a:avLst/>
          </a:prstGeom>
          <a:solidFill>
            <a:srgbClr val="87B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68" name="Rectangle 167"/>
          <p:cNvSpPr/>
          <p:nvPr/>
        </p:nvSpPr>
        <p:spPr>
          <a:xfrm rot="16200000">
            <a:off x="7838644" y="4397509"/>
            <a:ext cx="276142" cy="215204"/>
          </a:xfrm>
          <a:prstGeom prst="rect">
            <a:avLst/>
          </a:prstGeom>
          <a:solidFill>
            <a:srgbClr val="427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69" name="Rectangle 168"/>
          <p:cNvSpPr/>
          <p:nvPr/>
        </p:nvSpPr>
        <p:spPr>
          <a:xfrm rot="16200000">
            <a:off x="8352611" y="4397509"/>
            <a:ext cx="276142" cy="215204"/>
          </a:xfrm>
          <a:prstGeom prst="rect">
            <a:avLst/>
          </a:prstGeom>
          <a:solidFill>
            <a:srgbClr val="4A7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70" name="Rectangle 169"/>
          <p:cNvSpPr/>
          <p:nvPr/>
        </p:nvSpPr>
        <p:spPr>
          <a:xfrm rot="16200000">
            <a:off x="8866578" y="4397509"/>
            <a:ext cx="276142" cy="215204"/>
          </a:xfrm>
          <a:prstGeom prst="rect">
            <a:avLst/>
          </a:prstGeom>
          <a:solidFill>
            <a:srgbClr val="902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71" name="Rectangle 170"/>
          <p:cNvSpPr/>
          <p:nvPr/>
        </p:nvSpPr>
        <p:spPr>
          <a:xfrm rot="16200000">
            <a:off x="9380545" y="4397509"/>
            <a:ext cx="276142" cy="215204"/>
          </a:xfrm>
          <a:prstGeom prst="rect">
            <a:avLst/>
          </a:prstGeom>
          <a:solidFill>
            <a:srgbClr val="7B72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72" name="Rectangle 171"/>
          <p:cNvSpPr/>
          <p:nvPr/>
        </p:nvSpPr>
        <p:spPr>
          <a:xfrm rot="16200000">
            <a:off x="9894512" y="4397509"/>
            <a:ext cx="276142" cy="215204"/>
          </a:xfrm>
          <a:prstGeom prst="rect">
            <a:avLst/>
          </a:prstGeom>
          <a:solidFill>
            <a:srgbClr val="B3A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73" name="Rectangle 172"/>
          <p:cNvSpPr/>
          <p:nvPr/>
        </p:nvSpPr>
        <p:spPr>
          <a:xfrm rot="16200000">
            <a:off x="10408479" y="4397509"/>
            <a:ext cx="276142" cy="215204"/>
          </a:xfrm>
          <a:prstGeom prst="rect">
            <a:avLst/>
          </a:prstGeom>
          <a:solidFill>
            <a:srgbClr val="EA9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74" name="Rectangle 173"/>
          <p:cNvSpPr/>
          <p:nvPr/>
        </p:nvSpPr>
        <p:spPr>
          <a:xfrm rot="16200000">
            <a:off x="10922446" y="4397509"/>
            <a:ext cx="276142" cy="215204"/>
          </a:xfrm>
          <a:prstGeom prst="rect">
            <a:avLst/>
          </a:prstGeom>
          <a:solidFill>
            <a:srgbClr val="87B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44" name="Rectangle arrodonit 43"/>
          <p:cNvSpPr/>
          <p:nvPr/>
        </p:nvSpPr>
        <p:spPr>
          <a:xfrm>
            <a:off x="263352" y="80365"/>
            <a:ext cx="11731984" cy="576064"/>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err="1">
                <a:solidFill>
                  <a:schemeClr val="bg1"/>
                </a:solidFill>
              </a:rPr>
              <a:t>Accountability</a:t>
            </a:r>
            <a:r>
              <a:rPr lang="ca-ES" b="1" dirty="0">
                <a:solidFill>
                  <a:schemeClr val="bg1"/>
                </a:solidFill>
              </a:rPr>
              <a:t>:  </a:t>
            </a:r>
            <a:r>
              <a:rPr lang="ca-ES" b="1" dirty="0" err="1">
                <a:solidFill>
                  <a:schemeClr val="bg1"/>
                </a:solidFill>
              </a:rPr>
              <a:t>Annual</a:t>
            </a:r>
            <a:r>
              <a:rPr lang="ca-ES" b="1" dirty="0">
                <a:solidFill>
                  <a:schemeClr val="bg1"/>
                </a:solidFill>
              </a:rPr>
              <a:t> report of </a:t>
            </a:r>
            <a:r>
              <a:rPr lang="ca-ES" b="1" dirty="0" err="1">
                <a:solidFill>
                  <a:schemeClr val="bg1"/>
                </a:solidFill>
              </a:rPr>
              <a:t>the</a:t>
            </a:r>
            <a:r>
              <a:rPr lang="ca-ES" b="1" dirty="0">
                <a:solidFill>
                  <a:schemeClr val="bg1"/>
                </a:solidFill>
              </a:rPr>
              <a:t> Rector to </a:t>
            </a:r>
            <a:r>
              <a:rPr lang="ca-ES" b="1" dirty="0" err="1">
                <a:solidFill>
                  <a:schemeClr val="bg1"/>
                </a:solidFill>
              </a:rPr>
              <a:t>the</a:t>
            </a:r>
            <a:r>
              <a:rPr lang="ca-ES" b="1" dirty="0">
                <a:solidFill>
                  <a:schemeClr val="bg1"/>
                </a:solidFill>
              </a:rPr>
              <a:t> </a:t>
            </a:r>
            <a:r>
              <a:rPr lang="ca-ES" b="1" dirty="0" err="1">
                <a:solidFill>
                  <a:schemeClr val="bg1"/>
                </a:solidFill>
              </a:rPr>
              <a:t>Senate</a:t>
            </a:r>
            <a:r>
              <a:rPr lang="ca-ES" b="1" dirty="0">
                <a:solidFill>
                  <a:schemeClr val="bg1"/>
                </a:solidFill>
              </a:rPr>
              <a:t>: </a:t>
            </a:r>
            <a:r>
              <a:rPr lang="ca-ES" b="1" dirty="0" err="1">
                <a:solidFill>
                  <a:schemeClr val="bg1"/>
                </a:solidFill>
              </a:rPr>
              <a:t>actions</a:t>
            </a:r>
            <a:r>
              <a:rPr lang="ca-ES" b="1" dirty="0">
                <a:solidFill>
                  <a:schemeClr val="bg1"/>
                </a:solidFill>
              </a:rPr>
              <a:t> 2020-21</a:t>
            </a:r>
          </a:p>
        </p:txBody>
      </p:sp>
    </p:spTree>
    <p:extLst>
      <p:ext uri="{BB962C8B-B14F-4D97-AF65-F5344CB8AC3E}">
        <p14:creationId xmlns:p14="http://schemas.microsoft.com/office/powerpoint/2010/main" val="3202199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arrodonit 7"/>
          <p:cNvSpPr/>
          <p:nvPr/>
        </p:nvSpPr>
        <p:spPr>
          <a:xfrm>
            <a:off x="6900466" y="782634"/>
            <a:ext cx="2376264" cy="1656184"/>
          </a:xfrm>
          <a:prstGeom prst="roundRect">
            <a:avLst/>
          </a:prstGeom>
          <a:solidFill>
            <a:srgbClr val="0070C0"/>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arrodonit 6"/>
          <p:cNvSpPr/>
          <p:nvPr/>
        </p:nvSpPr>
        <p:spPr>
          <a:xfrm>
            <a:off x="3416046" y="766434"/>
            <a:ext cx="2498397" cy="1656184"/>
          </a:xfrm>
          <a:prstGeom prst="roundRect">
            <a:avLst/>
          </a:prstGeom>
          <a:solidFill>
            <a:srgbClr val="0070C0"/>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arrodonit 1"/>
          <p:cNvSpPr/>
          <p:nvPr/>
        </p:nvSpPr>
        <p:spPr>
          <a:xfrm>
            <a:off x="250150" y="793243"/>
            <a:ext cx="2975013" cy="1831529"/>
          </a:xfrm>
          <a:prstGeom prst="roundRect">
            <a:avLst/>
          </a:prstGeom>
          <a:solidFill>
            <a:srgbClr val="0070C0"/>
          </a:solidFill>
          <a:ln w="1905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latin typeface="Roboto"/>
            </a:endParaRPr>
          </a:p>
        </p:txBody>
      </p:sp>
      <p:sp>
        <p:nvSpPr>
          <p:cNvPr id="5" name="Rectangle arrodonit 4"/>
          <p:cNvSpPr/>
          <p:nvPr/>
        </p:nvSpPr>
        <p:spPr>
          <a:xfrm>
            <a:off x="3334017" y="2658631"/>
            <a:ext cx="2562258" cy="1849805"/>
          </a:xfrm>
          <a:prstGeom prst="roundRect">
            <a:avLst/>
          </a:prstGeom>
          <a:solidFill>
            <a:srgbClr val="0070C0"/>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arrodonit 5"/>
          <p:cNvSpPr/>
          <p:nvPr/>
        </p:nvSpPr>
        <p:spPr>
          <a:xfrm>
            <a:off x="325524" y="2852253"/>
            <a:ext cx="2746140" cy="1656184"/>
          </a:xfrm>
          <a:prstGeom prst="roundRect">
            <a:avLst/>
          </a:prstGeom>
          <a:solidFill>
            <a:srgbClr val="0070C0"/>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arrodonit 8"/>
          <p:cNvSpPr/>
          <p:nvPr/>
        </p:nvSpPr>
        <p:spPr>
          <a:xfrm>
            <a:off x="9480376" y="847541"/>
            <a:ext cx="2376264" cy="1656184"/>
          </a:xfrm>
          <a:prstGeom prst="roundRect">
            <a:avLst/>
          </a:prstGeom>
          <a:solidFill>
            <a:srgbClr val="0070C0"/>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arrodonit 9"/>
          <p:cNvSpPr/>
          <p:nvPr/>
        </p:nvSpPr>
        <p:spPr>
          <a:xfrm>
            <a:off x="6407076" y="2791081"/>
            <a:ext cx="2869653" cy="1411534"/>
          </a:xfrm>
          <a:prstGeom prst="roundRect">
            <a:avLst/>
          </a:prstGeom>
          <a:solidFill>
            <a:srgbClr val="0070C0"/>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arrodonit 10"/>
          <p:cNvSpPr/>
          <p:nvPr/>
        </p:nvSpPr>
        <p:spPr>
          <a:xfrm>
            <a:off x="9355939" y="2799251"/>
            <a:ext cx="2642064" cy="1656184"/>
          </a:xfrm>
          <a:prstGeom prst="roundRect">
            <a:avLst/>
          </a:prstGeom>
          <a:solidFill>
            <a:srgbClr val="0070C0"/>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arrodonit 11"/>
          <p:cNvSpPr/>
          <p:nvPr/>
        </p:nvSpPr>
        <p:spPr>
          <a:xfrm>
            <a:off x="802445" y="4659844"/>
            <a:ext cx="3168352" cy="1772316"/>
          </a:xfrm>
          <a:prstGeom prst="roundRect">
            <a:avLst/>
          </a:prstGeom>
          <a:solidFill>
            <a:srgbClr val="0070C0"/>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arrodonit 12"/>
          <p:cNvSpPr/>
          <p:nvPr/>
        </p:nvSpPr>
        <p:spPr>
          <a:xfrm>
            <a:off x="8577070" y="4527084"/>
            <a:ext cx="2927323" cy="2093618"/>
          </a:xfrm>
          <a:prstGeom prst="roundRect">
            <a:avLst/>
          </a:prstGeom>
          <a:solidFill>
            <a:srgbClr val="0070C0"/>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arrodonit 13"/>
          <p:cNvSpPr/>
          <p:nvPr/>
        </p:nvSpPr>
        <p:spPr>
          <a:xfrm>
            <a:off x="4159711" y="4691301"/>
            <a:ext cx="3431388" cy="1878564"/>
          </a:xfrm>
          <a:prstGeom prst="roundRect">
            <a:avLst/>
          </a:prstGeom>
          <a:solidFill>
            <a:srgbClr val="0070C0"/>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Imatge 14"/>
          <p:cNvPicPr>
            <a:picLocks noChangeAspect="1"/>
          </p:cNvPicPr>
          <p:nvPr/>
        </p:nvPicPr>
        <p:blipFill>
          <a:blip r:embed="rId3"/>
          <a:stretch>
            <a:fillRect/>
          </a:stretch>
        </p:blipFill>
        <p:spPr>
          <a:xfrm>
            <a:off x="2495793" y="2018157"/>
            <a:ext cx="804543" cy="804543"/>
          </a:xfrm>
          <a:prstGeom prst="rect">
            <a:avLst/>
          </a:prstGeom>
        </p:spPr>
      </p:pic>
      <p:sp>
        <p:nvSpPr>
          <p:cNvPr id="3" name="Rectangle 2"/>
          <p:cNvSpPr/>
          <p:nvPr/>
        </p:nvSpPr>
        <p:spPr>
          <a:xfrm>
            <a:off x="442850" y="866613"/>
            <a:ext cx="2903064" cy="307777"/>
          </a:xfrm>
          <a:prstGeom prst="rect">
            <a:avLst/>
          </a:prstGeom>
        </p:spPr>
        <p:txBody>
          <a:bodyPr wrap="square">
            <a:spAutoFit/>
          </a:bodyPr>
          <a:lstStyle/>
          <a:p>
            <a:r>
              <a:rPr lang="en-US" sz="1400" dirty="0">
                <a:solidFill>
                  <a:schemeClr val="bg1"/>
                </a:solidFill>
              </a:rPr>
              <a:t>Enhancing transversal training</a:t>
            </a:r>
          </a:p>
        </p:txBody>
      </p:sp>
      <p:sp>
        <p:nvSpPr>
          <p:cNvPr id="18" name="Rectangle 17"/>
          <p:cNvSpPr/>
          <p:nvPr/>
        </p:nvSpPr>
        <p:spPr>
          <a:xfrm>
            <a:off x="3691310" y="841374"/>
            <a:ext cx="2156608" cy="307777"/>
          </a:xfrm>
          <a:prstGeom prst="rect">
            <a:avLst/>
          </a:prstGeom>
          <a:solidFill>
            <a:srgbClr val="0070C0"/>
          </a:solidFill>
        </p:spPr>
        <p:txBody>
          <a:bodyPr wrap="square">
            <a:spAutoFit/>
          </a:bodyPr>
          <a:lstStyle/>
          <a:p>
            <a:r>
              <a:rPr lang="en-US" sz="1400" dirty="0">
                <a:solidFill>
                  <a:schemeClr val="bg1"/>
                </a:solidFill>
              </a:rPr>
              <a:t>Increasing online training</a:t>
            </a:r>
          </a:p>
        </p:txBody>
      </p:sp>
      <p:pic>
        <p:nvPicPr>
          <p:cNvPr id="21" name="Imatge 20"/>
          <p:cNvPicPr>
            <a:picLocks noChangeAspect="1"/>
          </p:cNvPicPr>
          <p:nvPr/>
        </p:nvPicPr>
        <p:blipFill>
          <a:blip r:embed="rId4"/>
          <a:stretch>
            <a:fillRect/>
          </a:stretch>
        </p:blipFill>
        <p:spPr>
          <a:xfrm>
            <a:off x="5918143" y="1156415"/>
            <a:ext cx="825095" cy="825095"/>
          </a:xfrm>
          <a:prstGeom prst="rect">
            <a:avLst/>
          </a:prstGeom>
        </p:spPr>
      </p:pic>
      <p:sp>
        <p:nvSpPr>
          <p:cNvPr id="22" name="Rectangle 21"/>
          <p:cNvSpPr/>
          <p:nvPr/>
        </p:nvSpPr>
        <p:spPr>
          <a:xfrm>
            <a:off x="7121141" y="833488"/>
            <a:ext cx="1849741" cy="523220"/>
          </a:xfrm>
          <a:prstGeom prst="rect">
            <a:avLst/>
          </a:prstGeom>
          <a:solidFill>
            <a:srgbClr val="0070C0"/>
          </a:solidFill>
        </p:spPr>
        <p:txBody>
          <a:bodyPr wrap="square">
            <a:spAutoFit/>
          </a:bodyPr>
          <a:lstStyle/>
          <a:p>
            <a:r>
              <a:rPr lang="en-US" sz="1400" dirty="0">
                <a:solidFill>
                  <a:schemeClr val="bg1"/>
                </a:solidFill>
              </a:rPr>
              <a:t>Increasing resources </a:t>
            </a:r>
          </a:p>
          <a:p>
            <a:r>
              <a:rPr lang="en-US" sz="1400" dirty="0">
                <a:solidFill>
                  <a:schemeClr val="bg1"/>
                </a:solidFill>
              </a:rPr>
              <a:t>for research</a:t>
            </a:r>
          </a:p>
        </p:txBody>
      </p:sp>
      <p:sp>
        <p:nvSpPr>
          <p:cNvPr id="25" name="Rectangle 24"/>
          <p:cNvSpPr/>
          <p:nvPr/>
        </p:nvSpPr>
        <p:spPr>
          <a:xfrm>
            <a:off x="9743637" y="873007"/>
            <a:ext cx="1849741" cy="523220"/>
          </a:xfrm>
          <a:prstGeom prst="rect">
            <a:avLst/>
          </a:prstGeom>
          <a:solidFill>
            <a:srgbClr val="0070C0"/>
          </a:solidFill>
        </p:spPr>
        <p:txBody>
          <a:bodyPr wrap="square">
            <a:spAutoFit/>
          </a:bodyPr>
          <a:lstStyle/>
          <a:p>
            <a:r>
              <a:rPr lang="en-US" sz="1400" dirty="0">
                <a:solidFill>
                  <a:schemeClr val="bg1"/>
                </a:solidFill>
              </a:rPr>
              <a:t>Promoting ethic </a:t>
            </a:r>
            <a:r>
              <a:rPr lang="en-US" sz="1400" dirty="0" err="1">
                <a:solidFill>
                  <a:schemeClr val="bg1"/>
                </a:solidFill>
              </a:rPr>
              <a:t>behaviour</a:t>
            </a:r>
            <a:endParaRPr lang="en-US" sz="1400" dirty="0">
              <a:solidFill>
                <a:schemeClr val="bg1"/>
              </a:solidFill>
            </a:endParaRPr>
          </a:p>
        </p:txBody>
      </p:sp>
      <p:pic>
        <p:nvPicPr>
          <p:cNvPr id="27" name="Imatge 26"/>
          <p:cNvPicPr>
            <a:picLocks noChangeAspect="1"/>
          </p:cNvPicPr>
          <p:nvPr/>
        </p:nvPicPr>
        <p:blipFill>
          <a:blip r:embed="rId5"/>
          <a:stretch>
            <a:fillRect/>
          </a:stretch>
        </p:blipFill>
        <p:spPr>
          <a:xfrm>
            <a:off x="11040166" y="2129406"/>
            <a:ext cx="652329" cy="652329"/>
          </a:xfrm>
          <a:prstGeom prst="rect">
            <a:avLst/>
          </a:prstGeom>
        </p:spPr>
      </p:pic>
      <p:pic>
        <p:nvPicPr>
          <p:cNvPr id="28" name="Imatge 27"/>
          <p:cNvPicPr>
            <a:picLocks noChangeAspect="1"/>
          </p:cNvPicPr>
          <p:nvPr/>
        </p:nvPicPr>
        <p:blipFill>
          <a:blip r:embed="rId6"/>
          <a:stretch>
            <a:fillRect/>
          </a:stretch>
        </p:blipFill>
        <p:spPr>
          <a:xfrm>
            <a:off x="6604092" y="1969449"/>
            <a:ext cx="707945" cy="707945"/>
          </a:xfrm>
          <a:prstGeom prst="rect">
            <a:avLst/>
          </a:prstGeom>
        </p:spPr>
      </p:pic>
      <p:sp>
        <p:nvSpPr>
          <p:cNvPr id="29" name="Rectangle 28"/>
          <p:cNvSpPr/>
          <p:nvPr/>
        </p:nvSpPr>
        <p:spPr>
          <a:xfrm>
            <a:off x="401716" y="2952800"/>
            <a:ext cx="2603070" cy="307777"/>
          </a:xfrm>
          <a:prstGeom prst="rect">
            <a:avLst/>
          </a:prstGeom>
          <a:solidFill>
            <a:srgbClr val="0070C0"/>
          </a:solidFill>
        </p:spPr>
        <p:txBody>
          <a:bodyPr wrap="square">
            <a:spAutoFit/>
          </a:bodyPr>
          <a:lstStyle/>
          <a:p>
            <a:r>
              <a:rPr lang="en-US" sz="1400" dirty="0">
                <a:solidFill>
                  <a:schemeClr val="bg1"/>
                </a:solidFill>
              </a:rPr>
              <a:t>Engagement with the territory</a:t>
            </a:r>
          </a:p>
        </p:txBody>
      </p:sp>
      <p:pic>
        <p:nvPicPr>
          <p:cNvPr id="30" name="Imatge 29"/>
          <p:cNvPicPr>
            <a:picLocks noChangeAspect="1"/>
          </p:cNvPicPr>
          <p:nvPr/>
        </p:nvPicPr>
        <p:blipFill>
          <a:blip r:embed="rId7"/>
          <a:stretch>
            <a:fillRect/>
          </a:stretch>
        </p:blipFill>
        <p:spPr>
          <a:xfrm>
            <a:off x="380083" y="3503887"/>
            <a:ext cx="945040" cy="936207"/>
          </a:xfrm>
          <a:prstGeom prst="rect">
            <a:avLst/>
          </a:prstGeom>
        </p:spPr>
      </p:pic>
      <p:sp>
        <p:nvSpPr>
          <p:cNvPr id="32" name="Rectangle 31"/>
          <p:cNvSpPr/>
          <p:nvPr/>
        </p:nvSpPr>
        <p:spPr>
          <a:xfrm>
            <a:off x="4374120" y="4710500"/>
            <a:ext cx="2693074" cy="307777"/>
          </a:xfrm>
          <a:prstGeom prst="rect">
            <a:avLst/>
          </a:prstGeom>
          <a:solidFill>
            <a:srgbClr val="0070C0"/>
          </a:solidFill>
        </p:spPr>
        <p:txBody>
          <a:bodyPr wrap="square">
            <a:spAutoFit/>
          </a:bodyPr>
          <a:lstStyle/>
          <a:p>
            <a:r>
              <a:rPr lang="en-US" sz="1400" dirty="0">
                <a:solidFill>
                  <a:schemeClr val="bg1"/>
                </a:solidFill>
              </a:rPr>
              <a:t>Promoting Lifelong Learning</a:t>
            </a:r>
          </a:p>
        </p:txBody>
      </p:sp>
      <p:sp>
        <p:nvSpPr>
          <p:cNvPr id="34" name="Rectangle 33"/>
          <p:cNvSpPr/>
          <p:nvPr/>
        </p:nvSpPr>
        <p:spPr>
          <a:xfrm>
            <a:off x="9871964" y="2924160"/>
            <a:ext cx="1813954" cy="307777"/>
          </a:xfrm>
          <a:prstGeom prst="rect">
            <a:avLst/>
          </a:prstGeom>
          <a:solidFill>
            <a:srgbClr val="0070C0"/>
          </a:solidFill>
        </p:spPr>
        <p:txBody>
          <a:bodyPr wrap="square">
            <a:spAutoFit/>
          </a:bodyPr>
          <a:lstStyle/>
          <a:p>
            <a:r>
              <a:rPr lang="en-US" sz="1400" dirty="0">
                <a:solidFill>
                  <a:schemeClr val="bg1"/>
                </a:solidFill>
              </a:rPr>
              <a:t>Internationalization</a:t>
            </a:r>
          </a:p>
        </p:txBody>
      </p:sp>
      <p:pic>
        <p:nvPicPr>
          <p:cNvPr id="38" name="Imatge 37"/>
          <p:cNvPicPr>
            <a:picLocks noChangeAspect="1"/>
          </p:cNvPicPr>
          <p:nvPr/>
        </p:nvPicPr>
        <p:blipFill>
          <a:blip r:embed="rId8"/>
          <a:stretch>
            <a:fillRect/>
          </a:stretch>
        </p:blipFill>
        <p:spPr>
          <a:xfrm>
            <a:off x="7128806" y="3954146"/>
            <a:ext cx="744110" cy="737155"/>
          </a:xfrm>
          <a:prstGeom prst="rect">
            <a:avLst/>
          </a:prstGeom>
        </p:spPr>
      </p:pic>
      <p:pic>
        <p:nvPicPr>
          <p:cNvPr id="40" name="Imatge 39"/>
          <p:cNvPicPr>
            <a:picLocks noChangeAspect="1"/>
          </p:cNvPicPr>
          <p:nvPr/>
        </p:nvPicPr>
        <p:blipFill>
          <a:blip r:embed="rId4"/>
          <a:stretch>
            <a:fillRect/>
          </a:stretch>
        </p:blipFill>
        <p:spPr>
          <a:xfrm>
            <a:off x="7942316" y="3844691"/>
            <a:ext cx="714212" cy="714212"/>
          </a:xfrm>
          <a:prstGeom prst="rect">
            <a:avLst/>
          </a:prstGeom>
        </p:spPr>
      </p:pic>
      <p:sp>
        <p:nvSpPr>
          <p:cNvPr id="42" name="Rectangle 41"/>
          <p:cNvSpPr/>
          <p:nvPr/>
        </p:nvSpPr>
        <p:spPr>
          <a:xfrm>
            <a:off x="6537136" y="2855101"/>
            <a:ext cx="2564713" cy="307777"/>
          </a:xfrm>
          <a:prstGeom prst="rect">
            <a:avLst/>
          </a:prstGeom>
          <a:solidFill>
            <a:srgbClr val="0070C0"/>
          </a:solidFill>
        </p:spPr>
        <p:txBody>
          <a:bodyPr wrap="square">
            <a:spAutoFit/>
          </a:bodyPr>
          <a:lstStyle/>
          <a:p>
            <a:r>
              <a:rPr lang="en-US" sz="1400" dirty="0">
                <a:solidFill>
                  <a:schemeClr val="bg1"/>
                </a:solidFill>
              </a:rPr>
              <a:t>Stabilizing the temporary staff</a:t>
            </a:r>
          </a:p>
        </p:txBody>
      </p:sp>
      <p:pic>
        <p:nvPicPr>
          <p:cNvPr id="43" name="Imatge 42"/>
          <p:cNvPicPr>
            <a:picLocks noChangeAspect="1"/>
          </p:cNvPicPr>
          <p:nvPr/>
        </p:nvPicPr>
        <p:blipFill>
          <a:blip r:embed="rId3"/>
          <a:stretch>
            <a:fillRect/>
          </a:stretch>
        </p:blipFill>
        <p:spPr>
          <a:xfrm>
            <a:off x="8975606" y="2223404"/>
            <a:ext cx="804543" cy="804543"/>
          </a:xfrm>
          <a:prstGeom prst="rect">
            <a:avLst/>
          </a:prstGeom>
        </p:spPr>
      </p:pic>
      <p:sp>
        <p:nvSpPr>
          <p:cNvPr id="45" name="Rectangle 44"/>
          <p:cNvSpPr/>
          <p:nvPr/>
        </p:nvSpPr>
        <p:spPr>
          <a:xfrm>
            <a:off x="1056447" y="4730815"/>
            <a:ext cx="2476120" cy="523220"/>
          </a:xfrm>
          <a:prstGeom prst="rect">
            <a:avLst/>
          </a:prstGeom>
          <a:solidFill>
            <a:srgbClr val="0070C0"/>
          </a:solidFill>
        </p:spPr>
        <p:txBody>
          <a:bodyPr wrap="square">
            <a:spAutoFit/>
          </a:bodyPr>
          <a:lstStyle/>
          <a:p>
            <a:r>
              <a:rPr lang="en-GB" sz="1400" dirty="0">
                <a:solidFill>
                  <a:schemeClr val="bg1"/>
                </a:solidFill>
              </a:rPr>
              <a:t>Stimulating critical and          innovative thinking</a:t>
            </a:r>
          </a:p>
        </p:txBody>
      </p:sp>
      <p:pic>
        <p:nvPicPr>
          <p:cNvPr id="47" name="Imatge 46"/>
          <p:cNvPicPr>
            <a:picLocks noChangeAspect="1"/>
          </p:cNvPicPr>
          <p:nvPr/>
        </p:nvPicPr>
        <p:blipFill>
          <a:blip r:embed="rId6"/>
          <a:stretch>
            <a:fillRect/>
          </a:stretch>
        </p:blipFill>
        <p:spPr>
          <a:xfrm>
            <a:off x="453462" y="5172332"/>
            <a:ext cx="707945" cy="707945"/>
          </a:xfrm>
          <a:prstGeom prst="rect">
            <a:avLst/>
          </a:prstGeom>
        </p:spPr>
      </p:pic>
      <p:sp>
        <p:nvSpPr>
          <p:cNvPr id="46" name="Rectangle 45"/>
          <p:cNvSpPr/>
          <p:nvPr/>
        </p:nvSpPr>
        <p:spPr>
          <a:xfrm>
            <a:off x="3516796" y="2779589"/>
            <a:ext cx="2156608" cy="523220"/>
          </a:xfrm>
          <a:prstGeom prst="rect">
            <a:avLst/>
          </a:prstGeom>
          <a:solidFill>
            <a:srgbClr val="0070C0"/>
          </a:solidFill>
        </p:spPr>
        <p:txBody>
          <a:bodyPr wrap="square">
            <a:spAutoFit/>
          </a:bodyPr>
          <a:lstStyle/>
          <a:p>
            <a:pPr algn="ctr"/>
            <a:r>
              <a:rPr lang="en-US" sz="1400" dirty="0">
                <a:solidFill>
                  <a:schemeClr val="bg1"/>
                </a:solidFill>
              </a:rPr>
              <a:t>Encouraging SDG </a:t>
            </a:r>
          </a:p>
          <a:p>
            <a:pPr algn="ctr"/>
            <a:r>
              <a:rPr lang="en-US" sz="1400" dirty="0">
                <a:solidFill>
                  <a:schemeClr val="bg1"/>
                </a:solidFill>
              </a:rPr>
              <a:t>understanding</a:t>
            </a:r>
          </a:p>
        </p:txBody>
      </p:sp>
      <p:pic>
        <p:nvPicPr>
          <p:cNvPr id="23" name="Imatge 22"/>
          <p:cNvPicPr>
            <a:picLocks noChangeAspect="1"/>
          </p:cNvPicPr>
          <p:nvPr/>
        </p:nvPicPr>
        <p:blipFill>
          <a:blip r:embed="rId9"/>
          <a:stretch>
            <a:fillRect/>
          </a:stretch>
        </p:blipFill>
        <p:spPr>
          <a:xfrm>
            <a:off x="4189836" y="6094923"/>
            <a:ext cx="831429" cy="831429"/>
          </a:xfrm>
          <a:prstGeom prst="rect">
            <a:avLst/>
          </a:prstGeom>
        </p:spPr>
      </p:pic>
      <p:pic>
        <p:nvPicPr>
          <p:cNvPr id="35" name="Imatge 34"/>
          <p:cNvPicPr>
            <a:picLocks noChangeAspect="1"/>
          </p:cNvPicPr>
          <p:nvPr/>
        </p:nvPicPr>
        <p:blipFill>
          <a:blip r:embed="rId10"/>
          <a:stretch>
            <a:fillRect/>
          </a:stretch>
        </p:blipFill>
        <p:spPr>
          <a:xfrm>
            <a:off x="7370958" y="4779442"/>
            <a:ext cx="769453" cy="766560"/>
          </a:xfrm>
          <a:prstGeom prst="rect">
            <a:avLst/>
          </a:prstGeom>
        </p:spPr>
      </p:pic>
      <p:sp>
        <p:nvSpPr>
          <p:cNvPr id="48" name="Rectangle 47"/>
          <p:cNvSpPr/>
          <p:nvPr/>
        </p:nvSpPr>
        <p:spPr>
          <a:xfrm>
            <a:off x="8803770" y="4558903"/>
            <a:ext cx="1289790" cy="523220"/>
          </a:xfrm>
          <a:prstGeom prst="rect">
            <a:avLst/>
          </a:prstGeom>
          <a:solidFill>
            <a:srgbClr val="0070C0"/>
          </a:solidFill>
        </p:spPr>
        <p:txBody>
          <a:bodyPr wrap="square">
            <a:spAutoFit/>
          </a:bodyPr>
          <a:lstStyle/>
          <a:p>
            <a:r>
              <a:rPr lang="en-US" sz="1400" dirty="0">
                <a:solidFill>
                  <a:schemeClr val="bg1"/>
                </a:solidFill>
              </a:rPr>
              <a:t>Promoting</a:t>
            </a:r>
          </a:p>
          <a:p>
            <a:r>
              <a:rPr lang="en-US" sz="1400" dirty="0">
                <a:solidFill>
                  <a:schemeClr val="bg1"/>
                </a:solidFill>
              </a:rPr>
              <a:t>Employability</a:t>
            </a:r>
          </a:p>
        </p:txBody>
      </p:sp>
      <p:pic>
        <p:nvPicPr>
          <p:cNvPr id="49" name="Imatge 48"/>
          <p:cNvPicPr>
            <a:picLocks noChangeAspect="1"/>
          </p:cNvPicPr>
          <p:nvPr/>
        </p:nvPicPr>
        <p:blipFill>
          <a:blip r:embed="rId9"/>
          <a:stretch>
            <a:fillRect/>
          </a:stretch>
        </p:blipFill>
        <p:spPr>
          <a:xfrm>
            <a:off x="7905325" y="5831484"/>
            <a:ext cx="946541" cy="946541"/>
          </a:xfrm>
          <a:prstGeom prst="rect">
            <a:avLst/>
          </a:prstGeom>
        </p:spPr>
      </p:pic>
      <p:pic>
        <p:nvPicPr>
          <p:cNvPr id="50" name="Imatge 49"/>
          <p:cNvPicPr>
            <a:picLocks noChangeAspect="1"/>
          </p:cNvPicPr>
          <p:nvPr/>
        </p:nvPicPr>
        <p:blipFill>
          <a:blip r:embed="rId11"/>
          <a:stretch>
            <a:fillRect/>
          </a:stretch>
        </p:blipFill>
        <p:spPr>
          <a:xfrm>
            <a:off x="9426841" y="6043429"/>
            <a:ext cx="769453" cy="769453"/>
          </a:xfrm>
          <a:prstGeom prst="rect">
            <a:avLst/>
          </a:prstGeom>
        </p:spPr>
      </p:pic>
      <p:pic>
        <p:nvPicPr>
          <p:cNvPr id="37" name="Imatge 36"/>
          <p:cNvPicPr>
            <a:picLocks noChangeAspect="1"/>
          </p:cNvPicPr>
          <p:nvPr/>
        </p:nvPicPr>
        <p:blipFill>
          <a:blip r:embed="rId3"/>
          <a:stretch>
            <a:fillRect/>
          </a:stretch>
        </p:blipFill>
        <p:spPr>
          <a:xfrm>
            <a:off x="5566279" y="2822700"/>
            <a:ext cx="782799" cy="782799"/>
          </a:xfrm>
          <a:prstGeom prst="rect">
            <a:avLst/>
          </a:prstGeom>
        </p:spPr>
      </p:pic>
      <p:pic>
        <p:nvPicPr>
          <p:cNvPr id="44" name="Imatge 43"/>
          <p:cNvPicPr>
            <a:picLocks noChangeAspect="1"/>
          </p:cNvPicPr>
          <p:nvPr/>
        </p:nvPicPr>
        <p:blipFill>
          <a:blip r:embed="rId12"/>
          <a:stretch>
            <a:fillRect/>
          </a:stretch>
        </p:blipFill>
        <p:spPr>
          <a:xfrm>
            <a:off x="11330907" y="4217480"/>
            <a:ext cx="811072" cy="814133"/>
          </a:xfrm>
          <a:prstGeom prst="rect">
            <a:avLst/>
          </a:prstGeom>
        </p:spPr>
      </p:pic>
      <p:pic>
        <p:nvPicPr>
          <p:cNvPr id="51" name="Imatge 50"/>
          <p:cNvPicPr>
            <a:picLocks noChangeAspect="1"/>
          </p:cNvPicPr>
          <p:nvPr/>
        </p:nvPicPr>
        <p:blipFill>
          <a:blip r:embed="rId6"/>
          <a:stretch>
            <a:fillRect/>
          </a:stretch>
        </p:blipFill>
        <p:spPr>
          <a:xfrm>
            <a:off x="318197" y="2023178"/>
            <a:ext cx="707945" cy="707945"/>
          </a:xfrm>
          <a:prstGeom prst="rect">
            <a:avLst/>
          </a:prstGeom>
        </p:spPr>
      </p:pic>
      <p:sp>
        <p:nvSpPr>
          <p:cNvPr id="52" name="Rectangle arrodonit 51"/>
          <p:cNvSpPr/>
          <p:nvPr/>
        </p:nvSpPr>
        <p:spPr>
          <a:xfrm>
            <a:off x="263352" y="80365"/>
            <a:ext cx="11731984" cy="576064"/>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Annual report of the Rector to the Senate: actions 2020-21</a:t>
            </a:r>
          </a:p>
        </p:txBody>
      </p:sp>
      <p:sp>
        <p:nvSpPr>
          <p:cNvPr id="53" name="Rectangle 52"/>
          <p:cNvSpPr/>
          <p:nvPr/>
        </p:nvSpPr>
        <p:spPr>
          <a:xfrm>
            <a:off x="8587442" y="5044341"/>
            <a:ext cx="2869696" cy="830997"/>
          </a:xfrm>
          <a:prstGeom prst="rect">
            <a:avLst/>
          </a:prstGeom>
        </p:spPr>
        <p:txBody>
          <a:bodyPr wrap="none">
            <a:spAutoFit/>
          </a:bodyPr>
          <a:lstStyle/>
          <a:p>
            <a:pPr algn="ctr"/>
            <a:r>
              <a:rPr lang="en-US" b="1" dirty="0">
                <a:solidFill>
                  <a:schemeClr val="bg1"/>
                </a:solidFill>
                <a:latin typeface="Roboto"/>
              </a:rPr>
              <a:t>“Tools for Social </a:t>
            </a:r>
          </a:p>
          <a:p>
            <a:pPr algn="ctr"/>
            <a:r>
              <a:rPr lang="en-US" b="1" dirty="0">
                <a:solidFill>
                  <a:schemeClr val="bg1"/>
                </a:solidFill>
                <a:latin typeface="Roboto"/>
              </a:rPr>
              <a:t>entrepreneurship”</a:t>
            </a:r>
          </a:p>
        </p:txBody>
      </p:sp>
      <p:sp>
        <p:nvSpPr>
          <p:cNvPr id="54" name="Rectangle 53"/>
          <p:cNvSpPr/>
          <p:nvPr/>
        </p:nvSpPr>
        <p:spPr>
          <a:xfrm>
            <a:off x="3396406" y="1270109"/>
            <a:ext cx="2698175" cy="830997"/>
          </a:xfrm>
          <a:prstGeom prst="rect">
            <a:avLst/>
          </a:prstGeom>
        </p:spPr>
        <p:txBody>
          <a:bodyPr wrap="none">
            <a:spAutoFit/>
          </a:bodyPr>
          <a:lstStyle/>
          <a:p>
            <a:r>
              <a:rPr lang="ca-ES" b="1" dirty="0">
                <a:solidFill>
                  <a:schemeClr val="bg1"/>
                </a:solidFill>
                <a:latin typeface="Roboto"/>
              </a:rPr>
              <a:t>6 </a:t>
            </a:r>
            <a:r>
              <a:rPr lang="ca-ES" b="1" dirty="0" err="1">
                <a:solidFill>
                  <a:schemeClr val="bg1"/>
                </a:solidFill>
                <a:latin typeface="Roboto"/>
              </a:rPr>
              <a:t>masters</a:t>
            </a:r>
            <a:r>
              <a:rPr lang="ca-ES" b="1" dirty="0">
                <a:solidFill>
                  <a:schemeClr val="bg1"/>
                </a:solidFill>
                <a:latin typeface="Roboto"/>
              </a:rPr>
              <a:t> online </a:t>
            </a:r>
          </a:p>
          <a:p>
            <a:r>
              <a:rPr lang="ca-ES" b="1" dirty="0" err="1">
                <a:solidFill>
                  <a:schemeClr val="bg1"/>
                </a:solidFill>
                <a:latin typeface="Roboto"/>
              </a:rPr>
              <a:t>and</a:t>
            </a:r>
            <a:r>
              <a:rPr lang="ca-ES" b="1" dirty="0">
                <a:solidFill>
                  <a:schemeClr val="bg1"/>
                </a:solidFill>
                <a:latin typeface="Roboto"/>
              </a:rPr>
              <a:t> 15 </a:t>
            </a:r>
            <a:r>
              <a:rPr lang="ca-ES" b="1" dirty="0" err="1">
                <a:solidFill>
                  <a:schemeClr val="bg1"/>
                </a:solidFill>
                <a:latin typeface="Roboto"/>
              </a:rPr>
              <a:t>blended</a:t>
            </a:r>
            <a:endParaRPr lang="ca-ES" b="1" dirty="0">
              <a:solidFill>
                <a:schemeClr val="bg1"/>
              </a:solidFill>
              <a:latin typeface="Roboto"/>
            </a:endParaRPr>
          </a:p>
        </p:txBody>
      </p:sp>
      <p:sp>
        <p:nvSpPr>
          <p:cNvPr id="55" name="Rectangle 54"/>
          <p:cNvSpPr/>
          <p:nvPr/>
        </p:nvSpPr>
        <p:spPr>
          <a:xfrm>
            <a:off x="7270790" y="1283747"/>
            <a:ext cx="2167581" cy="1200329"/>
          </a:xfrm>
          <a:prstGeom prst="rect">
            <a:avLst/>
          </a:prstGeom>
        </p:spPr>
        <p:txBody>
          <a:bodyPr wrap="none">
            <a:spAutoFit/>
          </a:bodyPr>
          <a:lstStyle/>
          <a:p>
            <a:r>
              <a:rPr lang="ca-ES" b="1" dirty="0">
                <a:solidFill>
                  <a:schemeClr val="bg1"/>
                </a:solidFill>
                <a:latin typeface="Roboto"/>
              </a:rPr>
              <a:t>50 </a:t>
            </a:r>
            <a:r>
              <a:rPr lang="ca-ES" b="1" dirty="0" err="1">
                <a:solidFill>
                  <a:schemeClr val="bg1"/>
                </a:solidFill>
                <a:latin typeface="Roboto"/>
              </a:rPr>
              <a:t>new</a:t>
            </a:r>
            <a:r>
              <a:rPr lang="ca-ES" b="1" dirty="0">
                <a:solidFill>
                  <a:schemeClr val="bg1"/>
                </a:solidFill>
                <a:latin typeface="Roboto"/>
              </a:rPr>
              <a:t> </a:t>
            </a:r>
            <a:r>
              <a:rPr lang="ca-ES" b="1" dirty="0" err="1">
                <a:solidFill>
                  <a:schemeClr val="bg1"/>
                </a:solidFill>
                <a:latin typeface="Roboto"/>
              </a:rPr>
              <a:t>PhD</a:t>
            </a:r>
            <a:r>
              <a:rPr lang="ca-ES" b="1" dirty="0">
                <a:solidFill>
                  <a:schemeClr val="bg1"/>
                </a:solidFill>
                <a:latin typeface="Roboto"/>
              </a:rPr>
              <a:t> </a:t>
            </a:r>
          </a:p>
          <a:p>
            <a:r>
              <a:rPr lang="ca-ES" b="1" dirty="0" err="1">
                <a:solidFill>
                  <a:schemeClr val="bg1"/>
                </a:solidFill>
                <a:latin typeface="Roboto"/>
              </a:rPr>
              <a:t>scholarships</a:t>
            </a:r>
            <a:r>
              <a:rPr lang="ca-ES" b="1" dirty="0">
                <a:solidFill>
                  <a:schemeClr val="bg1"/>
                </a:solidFill>
                <a:latin typeface="Roboto"/>
              </a:rPr>
              <a:t> </a:t>
            </a:r>
          </a:p>
          <a:p>
            <a:r>
              <a:rPr lang="ca-ES" b="1" dirty="0">
                <a:solidFill>
                  <a:schemeClr val="bg1"/>
                </a:solidFill>
                <a:latin typeface="Roboto"/>
              </a:rPr>
              <a:t>per </a:t>
            </a:r>
            <a:r>
              <a:rPr lang="ca-ES" b="1" dirty="0" err="1">
                <a:solidFill>
                  <a:schemeClr val="bg1"/>
                </a:solidFill>
                <a:latin typeface="Roboto"/>
              </a:rPr>
              <a:t>year</a:t>
            </a:r>
            <a:endParaRPr lang="ca-ES" b="1" dirty="0">
              <a:solidFill>
                <a:schemeClr val="bg1"/>
              </a:solidFill>
              <a:latin typeface="Roboto"/>
            </a:endParaRPr>
          </a:p>
        </p:txBody>
      </p:sp>
      <p:sp>
        <p:nvSpPr>
          <p:cNvPr id="56" name="Rectangle 55"/>
          <p:cNvSpPr/>
          <p:nvPr/>
        </p:nvSpPr>
        <p:spPr>
          <a:xfrm>
            <a:off x="9737117" y="1298419"/>
            <a:ext cx="1858201" cy="1200329"/>
          </a:xfrm>
          <a:prstGeom prst="rect">
            <a:avLst/>
          </a:prstGeom>
        </p:spPr>
        <p:txBody>
          <a:bodyPr wrap="none">
            <a:spAutoFit/>
          </a:bodyPr>
          <a:lstStyle/>
          <a:p>
            <a:r>
              <a:rPr lang="ca-ES" b="1" dirty="0" err="1">
                <a:solidFill>
                  <a:schemeClr val="bg1"/>
                </a:solidFill>
                <a:latin typeface="Roboto"/>
              </a:rPr>
              <a:t>Integrating</a:t>
            </a:r>
            <a:r>
              <a:rPr lang="ca-ES" b="1" dirty="0">
                <a:solidFill>
                  <a:schemeClr val="bg1"/>
                </a:solidFill>
                <a:latin typeface="Roboto"/>
              </a:rPr>
              <a:t> </a:t>
            </a:r>
          </a:p>
          <a:p>
            <a:r>
              <a:rPr lang="ca-ES" b="1" dirty="0" err="1">
                <a:solidFill>
                  <a:schemeClr val="bg1"/>
                </a:solidFill>
                <a:latin typeface="Roboto"/>
              </a:rPr>
              <a:t>the</a:t>
            </a:r>
            <a:r>
              <a:rPr lang="ca-ES" b="1" dirty="0">
                <a:solidFill>
                  <a:schemeClr val="bg1"/>
                </a:solidFill>
                <a:latin typeface="Roboto"/>
              </a:rPr>
              <a:t> </a:t>
            </a:r>
            <a:r>
              <a:rPr lang="ca-ES" b="1" dirty="0" err="1">
                <a:solidFill>
                  <a:schemeClr val="bg1"/>
                </a:solidFill>
                <a:latin typeface="Roboto"/>
              </a:rPr>
              <a:t>Ethical</a:t>
            </a:r>
            <a:r>
              <a:rPr lang="ca-ES" b="1" dirty="0">
                <a:solidFill>
                  <a:schemeClr val="bg1"/>
                </a:solidFill>
                <a:latin typeface="Roboto"/>
              </a:rPr>
              <a:t> </a:t>
            </a:r>
          </a:p>
          <a:p>
            <a:r>
              <a:rPr lang="ca-ES" b="1" dirty="0" err="1">
                <a:solidFill>
                  <a:schemeClr val="bg1"/>
                </a:solidFill>
                <a:latin typeface="Roboto"/>
              </a:rPr>
              <a:t>Code</a:t>
            </a:r>
            <a:r>
              <a:rPr lang="ca-ES" b="1" dirty="0">
                <a:solidFill>
                  <a:schemeClr val="bg1"/>
                </a:solidFill>
                <a:latin typeface="Roboto"/>
              </a:rPr>
              <a:t> </a:t>
            </a:r>
          </a:p>
        </p:txBody>
      </p:sp>
      <p:sp>
        <p:nvSpPr>
          <p:cNvPr id="57" name="Rectangle 56"/>
          <p:cNvSpPr/>
          <p:nvPr/>
        </p:nvSpPr>
        <p:spPr>
          <a:xfrm>
            <a:off x="1360746" y="3420021"/>
            <a:ext cx="1721945" cy="830997"/>
          </a:xfrm>
          <a:prstGeom prst="rect">
            <a:avLst/>
          </a:prstGeom>
        </p:spPr>
        <p:txBody>
          <a:bodyPr wrap="none">
            <a:spAutoFit/>
          </a:bodyPr>
          <a:lstStyle/>
          <a:p>
            <a:pPr algn="ctr"/>
            <a:r>
              <a:rPr lang="en-US" b="1" dirty="0">
                <a:solidFill>
                  <a:schemeClr val="bg1"/>
                </a:solidFill>
                <a:latin typeface="Roboto"/>
              </a:rPr>
              <a:t>Rural </a:t>
            </a:r>
          </a:p>
          <a:p>
            <a:pPr algn="ctr"/>
            <a:r>
              <a:rPr lang="en-US" b="1" dirty="0" err="1">
                <a:solidFill>
                  <a:schemeClr val="bg1"/>
                </a:solidFill>
                <a:latin typeface="Roboto"/>
              </a:rPr>
              <a:t>coworking</a:t>
            </a:r>
            <a:endParaRPr lang="en-US" b="1" dirty="0">
              <a:solidFill>
                <a:schemeClr val="bg1"/>
              </a:solidFill>
              <a:latin typeface="Roboto"/>
            </a:endParaRPr>
          </a:p>
        </p:txBody>
      </p:sp>
      <p:sp>
        <p:nvSpPr>
          <p:cNvPr id="59" name="Rectangle 58"/>
          <p:cNvSpPr/>
          <p:nvPr/>
        </p:nvSpPr>
        <p:spPr>
          <a:xfrm>
            <a:off x="3374606" y="3446314"/>
            <a:ext cx="2645674" cy="1015663"/>
          </a:xfrm>
          <a:prstGeom prst="rect">
            <a:avLst/>
          </a:prstGeom>
        </p:spPr>
        <p:txBody>
          <a:bodyPr wrap="square">
            <a:spAutoFit/>
          </a:bodyPr>
          <a:lstStyle/>
          <a:p>
            <a:pPr algn="ctr"/>
            <a:r>
              <a:rPr lang="en-US" sz="2000" b="1" dirty="0">
                <a:solidFill>
                  <a:schemeClr val="bg1"/>
                </a:solidFill>
                <a:latin typeface="Roboto"/>
              </a:rPr>
              <a:t>Minor in Social </a:t>
            </a:r>
          </a:p>
          <a:p>
            <a:pPr algn="ctr"/>
            <a:r>
              <a:rPr lang="en-US" sz="2000" b="1" dirty="0">
                <a:solidFill>
                  <a:schemeClr val="bg1"/>
                </a:solidFill>
                <a:latin typeface="Roboto"/>
              </a:rPr>
              <a:t>Entrepreneurship &amp;</a:t>
            </a:r>
          </a:p>
          <a:p>
            <a:pPr algn="ctr"/>
            <a:r>
              <a:rPr lang="en-US" sz="2000" b="1" dirty="0">
                <a:solidFill>
                  <a:schemeClr val="bg1"/>
                </a:solidFill>
                <a:latin typeface="Roboto"/>
              </a:rPr>
              <a:t> SDGs</a:t>
            </a:r>
          </a:p>
        </p:txBody>
      </p:sp>
      <p:sp>
        <p:nvSpPr>
          <p:cNvPr id="60" name="Rectangle 59"/>
          <p:cNvSpPr/>
          <p:nvPr/>
        </p:nvSpPr>
        <p:spPr>
          <a:xfrm>
            <a:off x="6327361" y="3087366"/>
            <a:ext cx="3048848" cy="830997"/>
          </a:xfrm>
          <a:prstGeom prst="rect">
            <a:avLst/>
          </a:prstGeom>
        </p:spPr>
        <p:txBody>
          <a:bodyPr wrap="none">
            <a:spAutoFit/>
          </a:bodyPr>
          <a:lstStyle/>
          <a:p>
            <a:pPr algn="ctr"/>
            <a:r>
              <a:rPr lang="en-US" b="1" dirty="0">
                <a:solidFill>
                  <a:schemeClr val="bg1"/>
                </a:solidFill>
                <a:latin typeface="Roboto"/>
              </a:rPr>
              <a:t>68 positions of PAS</a:t>
            </a:r>
          </a:p>
          <a:p>
            <a:pPr algn="ctr"/>
            <a:r>
              <a:rPr lang="en-US" b="1" dirty="0">
                <a:solidFill>
                  <a:schemeClr val="bg1"/>
                </a:solidFill>
                <a:latin typeface="Roboto"/>
              </a:rPr>
              <a:t>for </a:t>
            </a:r>
            <a:r>
              <a:rPr lang="en-US" b="1" dirty="0" err="1">
                <a:solidFill>
                  <a:schemeClr val="bg1"/>
                </a:solidFill>
                <a:latin typeface="Roboto"/>
              </a:rPr>
              <a:t>stabilisation</a:t>
            </a:r>
            <a:endParaRPr lang="en-US" b="1" dirty="0">
              <a:solidFill>
                <a:schemeClr val="bg1"/>
              </a:solidFill>
              <a:latin typeface="Roboto"/>
            </a:endParaRPr>
          </a:p>
        </p:txBody>
      </p:sp>
      <p:sp>
        <p:nvSpPr>
          <p:cNvPr id="64" name="Rectangle 63"/>
          <p:cNvSpPr/>
          <p:nvPr/>
        </p:nvSpPr>
        <p:spPr>
          <a:xfrm>
            <a:off x="9598457" y="3287227"/>
            <a:ext cx="2472152" cy="830997"/>
          </a:xfrm>
          <a:prstGeom prst="rect">
            <a:avLst/>
          </a:prstGeom>
        </p:spPr>
        <p:txBody>
          <a:bodyPr wrap="none">
            <a:spAutoFit/>
          </a:bodyPr>
          <a:lstStyle/>
          <a:p>
            <a:r>
              <a:rPr lang="en-GB" b="1" dirty="0">
                <a:solidFill>
                  <a:schemeClr val="bg1"/>
                </a:solidFill>
              </a:rPr>
              <a:t>Third language </a:t>
            </a:r>
          </a:p>
          <a:p>
            <a:r>
              <a:rPr lang="en-GB" b="1" dirty="0">
                <a:solidFill>
                  <a:schemeClr val="bg1"/>
                </a:solidFill>
              </a:rPr>
              <a:t>promotion plan</a:t>
            </a:r>
          </a:p>
        </p:txBody>
      </p:sp>
      <p:sp>
        <p:nvSpPr>
          <p:cNvPr id="65" name="Rectangle 64"/>
          <p:cNvSpPr/>
          <p:nvPr/>
        </p:nvSpPr>
        <p:spPr>
          <a:xfrm>
            <a:off x="696232" y="5273440"/>
            <a:ext cx="3357008" cy="1015663"/>
          </a:xfrm>
          <a:prstGeom prst="rect">
            <a:avLst/>
          </a:prstGeom>
        </p:spPr>
        <p:txBody>
          <a:bodyPr wrap="none">
            <a:spAutoFit/>
          </a:bodyPr>
          <a:lstStyle/>
          <a:p>
            <a:pPr algn="ctr"/>
            <a:r>
              <a:rPr lang="en-US" sz="2000" b="1" dirty="0">
                <a:solidFill>
                  <a:schemeClr val="bg1"/>
                </a:solidFill>
                <a:latin typeface="Roboto"/>
              </a:rPr>
              <a:t>Creation of </a:t>
            </a:r>
          </a:p>
          <a:p>
            <a:pPr algn="ctr"/>
            <a:r>
              <a:rPr lang="en-US" sz="2000" b="1" dirty="0">
                <a:solidFill>
                  <a:schemeClr val="bg1"/>
                </a:solidFill>
                <a:latin typeface="Roboto"/>
              </a:rPr>
              <a:t>the Social </a:t>
            </a:r>
          </a:p>
          <a:p>
            <a:pPr algn="ctr"/>
            <a:r>
              <a:rPr lang="en-US" sz="2000" b="1" dirty="0">
                <a:solidFill>
                  <a:schemeClr val="bg1"/>
                </a:solidFill>
                <a:latin typeface="Roboto"/>
              </a:rPr>
              <a:t>Commitment Office / IHES</a:t>
            </a:r>
          </a:p>
        </p:txBody>
      </p:sp>
      <p:sp>
        <p:nvSpPr>
          <p:cNvPr id="66" name="Rectangle 65"/>
          <p:cNvSpPr/>
          <p:nvPr/>
        </p:nvSpPr>
        <p:spPr>
          <a:xfrm>
            <a:off x="4372654" y="5059043"/>
            <a:ext cx="3182105" cy="1015663"/>
          </a:xfrm>
          <a:prstGeom prst="rect">
            <a:avLst/>
          </a:prstGeom>
        </p:spPr>
        <p:txBody>
          <a:bodyPr wrap="square">
            <a:spAutoFit/>
          </a:bodyPr>
          <a:lstStyle/>
          <a:p>
            <a:pPr latinLnBrk="0">
              <a:buClr>
                <a:srgbClr val="90292A"/>
              </a:buClr>
            </a:pPr>
            <a:r>
              <a:rPr lang="ca-ES" sz="2000" b="1" dirty="0" err="1">
                <a:solidFill>
                  <a:schemeClr val="bg1"/>
                </a:solidFill>
              </a:rPr>
              <a:t>Master</a:t>
            </a:r>
            <a:r>
              <a:rPr lang="ca-ES" sz="2000" b="1" dirty="0">
                <a:solidFill>
                  <a:schemeClr val="bg1"/>
                </a:solidFill>
              </a:rPr>
              <a:t> of </a:t>
            </a:r>
            <a:r>
              <a:rPr lang="ca-ES" sz="2000" b="1" dirty="0" err="1">
                <a:solidFill>
                  <a:schemeClr val="bg1"/>
                </a:solidFill>
              </a:rPr>
              <a:t>Development</a:t>
            </a:r>
            <a:r>
              <a:rPr lang="ca-ES" sz="2000" b="1" dirty="0">
                <a:solidFill>
                  <a:schemeClr val="bg1"/>
                </a:solidFill>
              </a:rPr>
              <a:t> </a:t>
            </a:r>
            <a:r>
              <a:rPr lang="ca-ES" sz="2000" b="1" dirty="0" err="1">
                <a:solidFill>
                  <a:schemeClr val="bg1"/>
                </a:solidFill>
              </a:rPr>
              <a:t>Cooperation</a:t>
            </a:r>
            <a:r>
              <a:rPr lang="ca-ES" sz="2000" b="1" dirty="0">
                <a:solidFill>
                  <a:schemeClr val="bg1"/>
                </a:solidFill>
              </a:rPr>
              <a:t> </a:t>
            </a:r>
            <a:r>
              <a:rPr lang="ca-ES" sz="2000" b="1" dirty="0" err="1">
                <a:solidFill>
                  <a:schemeClr val="bg1"/>
                </a:solidFill>
              </a:rPr>
              <a:t>and</a:t>
            </a:r>
            <a:r>
              <a:rPr lang="ca-ES" sz="2000" b="1" dirty="0">
                <a:solidFill>
                  <a:schemeClr val="bg1"/>
                </a:solidFill>
              </a:rPr>
              <a:t> Social </a:t>
            </a:r>
          </a:p>
          <a:p>
            <a:pPr latinLnBrk="0">
              <a:buClr>
                <a:srgbClr val="90292A"/>
              </a:buClr>
            </a:pPr>
            <a:r>
              <a:rPr lang="ca-ES" sz="2000" b="1" dirty="0" err="1">
                <a:solidFill>
                  <a:schemeClr val="bg1"/>
                </a:solidFill>
              </a:rPr>
              <a:t>Transformation</a:t>
            </a:r>
            <a:endParaRPr lang="ca-ES" sz="2000" b="1" dirty="0">
              <a:solidFill>
                <a:schemeClr val="bg1"/>
              </a:solidFill>
            </a:endParaRPr>
          </a:p>
        </p:txBody>
      </p:sp>
      <p:sp>
        <p:nvSpPr>
          <p:cNvPr id="67" name="Rectangle 66"/>
          <p:cNvSpPr/>
          <p:nvPr/>
        </p:nvSpPr>
        <p:spPr>
          <a:xfrm>
            <a:off x="173514" y="1254954"/>
            <a:ext cx="3174267" cy="830997"/>
          </a:xfrm>
          <a:prstGeom prst="rect">
            <a:avLst/>
          </a:prstGeom>
        </p:spPr>
        <p:txBody>
          <a:bodyPr wrap="none">
            <a:spAutoFit/>
          </a:bodyPr>
          <a:lstStyle/>
          <a:p>
            <a:pPr algn="ctr"/>
            <a:r>
              <a:rPr lang="en-GB" b="1" dirty="0">
                <a:solidFill>
                  <a:schemeClr val="bg1"/>
                </a:solidFill>
              </a:rPr>
              <a:t> New double degree </a:t>
            </a:r>
          </a:p>
          <a:p>
            <a:pPr algn="ctr"/>
            <a:r>
              <a:rPr lang="en-GB" b="1" dirty="0">
                <a:solidFill>
                  <a:schemeClr val="bg1"/>
                </a:solidFill>
              </a:rPr>
              <a:t>programs</a:t>
            </a:r>
          </a:p>
        </p:txBody>
      </p:sp>
    </p:spTree>
    <p:extLst>
      <p:ext uri="{BB962C8B-B14F-4D97-AF65-F5344CB8AC3E}">
        <p14:creationId xmlns:p14="http://schemas.microsoft.com/office/powerpoint/2010/main" val="1076079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arrodonit 2"/>
          <p:cNvSpPr/>
          <p:nvPr/>
        </p:nvSpPr>
        <p:spPr>
          <a:xfrm>
            <a:off x="460016" y="44624"/>
            <a:ext cx="11305256" cy="576064"/>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a:solidFill>
                  <a:schemeClr val="bg1"/>
                </a:solidFill>
              </a:rPr>
              <a:t>Global </a:t>
            </a:r>
            <a:r>
              <a:rPr lang="ca-ES" b="1" dirty="0" err="1">
                <a:solidFill>
                  <a:schemeClr val="bg1"/>
                </a:solidFill>
              </a:rPr>
              <a:t>Vision</a:t>
            </a:r>
            <a:endParaRPr lang="ca-ES" b="1" dirty="0">
              <a:solidFill>
                <a:schemeClr val="bg1"/>
              </a:solidFill>
            </a:endParaRPr>
          </a:p>
        </p:txBody>
      </p:sp>
      <p:pic>
        <p:nvPicPr>
          <p:cNvPr id="2" name="Imatge 1"/>
          <p:cNvPicPr>
            <a:picLocks noChangeAspect="1"/>
          </p:cNvPicPr>
          <p:nvPr/>
        </p:nvPicPr>
        <p:blipFill>
          <a:blip r:embed="rId2"/>
          <a:stretch>
            <a:fillRect/>
          </a:stretch>
        </p:blipFill>
        <p:spPr>
          <a:xfrm>
            <a:off x="0" y="620688"/>
            <a:ext cx="4055778" cy="5760640"/>
          </a:xfrm>
          <a:prstGeom prst="rect">
            <a:avLst/>
          </a:prstGeom>
        </p:spPr>
      </p:pic>
      <p:pic>
        <p:nvPicPr>
          <p:cNvPr id="5" name="Imatge 4"/>
          <p:cNvPicPr>
            <a:picLocks noChangeAspect="1"/>
          </p:cNvPicPr>
          <p:nvPr/>
        </p:nvPicPr>
        <p:blipFill>
          <a:blip r:embed="rId3"/>
          <a:stretch>
            <a:fillRect/>
          </a:stretch>
        </p:blipFill>
        <p:spPr>
          <a:xfrm>
            <a:off x="4055778" y="620689"/>
            <a:ext cx="4058429" cy="5760640"/>
          </a:xfrm>
          <a:prstGeom prst="rect">
            <a:avLst/>
          </a:prstGeom>
        </p:spPr>
      </p:pic>
      <p:pic>
        <p:nvPicPr>
          <p:cNvPr id="6" name="Imatge 5"/>
          <p:cNvPicPr>
            <a:picLocks noChangeAspect="1"/>
          </p:cNvPicPr>
          <p:nvPr/>
        </p:nvPicPr>
        <p:blipFill>
          <a:blip r:embed="rId4"/>
          <a:stretch>
            <a:fillRect/>
          </a:stretch>
        </p:blipFill>
        <p:spPr>
          <a:xfrm>
            <a:off x="8125424" y="620688"/>
            <a:ext cx="4052127" cy="5760640"/>
          </a:xfrm>
          <a:prstGeom prst="rect">
            <a:avLst/>
          </a:prstGeom>
        </p:spPr>
      </p:pic>
    </p:spTree>
    <p:extLst>
      <p:ext uri="{BB962C8B-B14F-4D97-AF65-F5344CB8AC3E}">
        <p14:creationId xmlns:p14="http://schemas.microsoft.com/office/powerpoint/2010/main" val="520848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arrodonit 2"/>
          <p:cNvSpPr/>
          <p:nvPr/>
        </p:nvSpPr>
        <p:spPr>
          <a:xfrm>
            <a:off x="460016" y="44624"/>
            <a:ext cx="11305256" cy="576064"/>
          </a:xfrm>
          <a:prstGeom prst="roundRect">
            <a:avLst/>
          </a:prstGeom>
          <a:solidFill>
            <a:srgbClr val="FA78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err="1">
                <a:solidFill>
                  <a:schemeClr val="bg1"/>
                </a:solidFill>
              </a:rPr>
              <a:t>Dissemination</a:t>
            </a:r>
            <a:endParaRPr lang="ca-ES" b="1" dirty="0">
              <a:solidFill>
                <a:schemeClr val="bg1"/>
              </a:solidFill>
            </a:endParaRPr>
          </a:p>
        </p:txBody>
      </p:sp>
      <p:pic>
        <p:nvPicPr>
          <p:cNvPr id="15" name="Imatge 14"/>
          <p:cNvPicPr>
            <a:picLocks noChangeAspect="1"/>
          </p:cNvPicPr>
          <p:nvPr/>
        </p:nvPicPr>
        <p:blipFill>
          <a:blip r:embed="rId2"/>
          <a:stretch>
            <a:fillRect/>
          </a:stretch>
        </p:blipFill>
        <p:spPr>
          <a:xfrm>
            <a:off x="511795" y="1017531"/>
            <a:ext cx="3436863" cy="2429782"/>
          </a:xfrm>
          <a:prstGeom prst="rect">
            <a:avLst/>
          </a:prstGeom>
        </p:spPr>
      </p:pic>
      <p:pic>
        <p:nvPicPr>
          <p:cNvPr id="17" name="Imatge 16"/>
          <p:cNvPicPr>
            <a:picLocks noChangeAspect="1"/>
          </p:cNvPicPr>
          <p:nvPr/>
        </p:nvPicPr>
        <p:blipFill>
          <a:blip r:embed="rId3"/>
          <a:stretch>
            <a:fillRect/>
          </a:stretch>
        </p:blipFill>
        <p:spPr>
          <a:xfrm>
            <a:off x="460016" y="3844156"/>
            <a:ext cx="3423965" cy="2428875"/>
          </a:xfrm>
          <a:prstGeom prst="rect">
            <a:avLst/>
          </a:prstGeom>
        </p:spPr>
      </p:pic>
      <p:pic>
        <p:nvPicPr>
          <p:cNvPr id="18" name="Imatge 17"/>
          <p:cNvPicPr>
            <a:picLocks noChangeAspect="1"/>
          </p:cNvPicPr>
          <p:nvPr/>
        </p:nvPicPr>
        <p:blipFill>
          <a:blip r:embed="rId4"/>
          <a:stretch>
            <a:fillRect/>
          </a:stretch>
        </p:blipFill>
        <p:spPr>
          <a:xfrm>
            <a:off x="4473103" y="981614"/>
            <a:ext cx="1891425" cy="2911311"/>
          </a:xfrm>
          <a:prstGeom prst="rect">
            <a:avLst/>
          </a:prstGeom>
        </p:spPr>
      </p:pic>
      <p:pic>
        <p:nvPicPr>
          <p:cNvPr id="19" name="Imatge 18"/>
          <p:cNvPicPr>
            <a:picLocks noChangeAspect="1"/>
          </p:cNvPicPr>
          <p:nvPr/>
        </p:nvPicPr>
        <p:blipFill>
          <a:blip r:embed="rId5"/>
          <a:stretch>
            <a:fillRect/>
          </a:stretch>
        </p:blipFill>
        <p:spPr>
          <a:xfrm>
            <a:off x="6655205" y="957803"/>
            <a:ext cx="1845819" cy="2886354"/>
          </a:xfrm>
          <a:prstGeom prst="rect">
            <a:avLst/>
          </a:prstGeom>
        </p:spPr>
      </p:pic>
      <p:pic>
        <p:nvPicPr>
          <p:cNvPr id="20" name="Imatge 19"/>
          <p:cNvPicPr>
            <a:picLocks noChangeAspect="1"/>
          </p:cNvPicPr>
          <p:nvPr/>
        </p:nvPicPr>
        <p:blipFill>
          <a:blip r:embed="rId6"/>
          <a:stretch>
            <a:fillRect/>
          </a:stretch>
        </p:blipFill>
        <p:spPr>
          <a:xfrm>
            <a:off x="8813182" y="953039"/>
            <a:ext cx="1860530" cy="2891117"/>
          </a:xfrm>
          <a:prstGeom prst="rect">
            <a:avLst/>
          </a:prstGeom>
        </p:spPr>
      </p:pic>
      <p:pic>
        <p:nvPicPr>
          <p:cNvPr id="21" name="Imatge 20"/>
          <p:cNvPicPr>
            <a:picLocks noChangeAspect="1"/>
          </p:cNvPicPr>
          <p:nvPr/>
        </p:nvPicPr>
        <p:blipFill>
          <a:blip r:embed="rId7"/>
          <a:stretch>
            <a:fillRect/>
          </a:stretch>
        </p:blipFill>
        <p:spPr>
          <a:xfrm>
            <a:off x="4079776" y="4005064"/>
            <a:ext cx="5628109" cy="878534"/>
          </a:xfrm>
          <a:prstGeom prst="rect">
            <a:avLst/>
          </a:prstGeom>
        </p:spPr>
      </p:pic>
      <p:pic>
        <p:nvPicPr>
          <p:cNvPr id="22" name="Imatge 21"/>
          <p:cNvPicPr>
            <a:picLocks noChangeAspect="1"/>
          </p:cNvPicPr>
          <p:nvPr/>
        </p:nvPicPr>
        <p:blipFill>
          <a:blip r:embed="rId8"/>
          <a:stretch>
            <a:fillRect/>
          </a:stretch>
        </p:blipFill>
        <p:spPr>
          <a:xfrm>
            <a:off x="4943872" y="4910592"/>
            <a:ext cx="5619750" cy="933450"/>
          </a:xfrm>
          <a:prstGeom prst="rect">
            <a:avLst/>
          </a:prstGeom>
        </p:spPr>
      </p:pic>
      <p:pic>
        <p:nvPicPr>
          <p:cNvPr id="23" name="Imatge 22"/>
          <p:cNvPicPr>
            <a:picLocks noChangeAspect="1"/>
          </p:cNvPicPr>
          <p:nvPr/>
        </p:nvPicPr>
        <p:blipFill>
          <a:blip r:embed="rId9"/>
          <a:stretch>
            <a:fillRect/>
          </a:stretch>
        </p:blipFill>
        <p:spPr>
          <a:xfrm>
            <a:off x="5879976" y="5864140"/>
            <a:ext cx="5648325" cy="923925"/>
          </a:xfrm>
          <a:prstGeom prst="rect">
            <a:avLst/>
          </a:prstGeom>
        </p:spPr>
      </p:pic>
    </p:spTree>
    <p:extLst>
      <p:ext uri="{BB962C8B-B14F-4D97-AF65-F5344CB8AC3E}">
        <p14:creationId xmlns:p14="http://schemas.microsoft.com/office/powerpoint/2010/main" val="624247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arrodonit 2"/>
          <p:cNvSpPr/>
          <p:nvPr/>
        </p:nvSpPr>
        <p:spPr>
          <a:xfrm>
            <a:off x="460016" y="44624"/>
            <a:ext cx="11305256" cy="576064"/>
          </a:xfrm>
          <a:prstGeom prst="roundRect">
            <a:avLst/>
          </a:prstGeom>
          <a:solidFill>
            <a:srgbClr val="FA78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b="1" dirty="0" err="1">
                <a:solidFill>
                  <a:schemeClr val="bg1"/>
                </a:solidFill>
              </a:rPr>
              <a:t>Dissemination</a:t>
            </a:r>
            <a:endParaRPr lang="ca-ES" b="1" dirty="0">
              <a:solidFill>
                <a:schemeClr val="bg1"/>
              </a:solidFill>
            </a:endParaRPr>
          </a:p>
        </p:txBody>
      </p:sp>
      <p:sp>
        <p:nvSpPr>
          <p:cNvPr id="16" name="Title 1">
            <a:extLst>
              <a:ext uri="{FF2B5EF4-FFF2-40B4-BE49-F238E27FC236}">
                <a16:creationId xmlns:a16="http://schemas.microsoft.com/office/drawing/2014/main" id="{B135163E-6D60-BF4B-8084-640117AF9CC2}"/>
              </a:ext>
            </a:extLst>
          </p:cNvPr>
          <p:cNvSpPr>
            <a:spLocks noGrp="1"/>
          </p:cNvSpPr>
          <p:nvPr>
            <p:ph type="title"/>
          </p:nvPr>
        </p:nvSpPr>
        <p:spPr>
          <a:xfrm>
            <a:off x="1487488" y="808956"/>
            <a:ext cx="10016630" cy="360833"/>
          </a:xfrm>
        </p:spPr>
        <p:txBody>
          <a:bodyPr>
            <a:normAutofit fontScale="90000"/>
          </a:bodyPr>
          <a:lstStyle/>
          <a:p>
            <a:r>
              <a:rPr lang="ca-ES" sz="2800" b="1" dirty="0" err="1"/>
              <a:t>Brainstorming</a:t>
            </a:r>
            <a:r>
              <a:rPr lang="ca-ES" sz="2800" b="1" dirty="0"/>
              <a:t> </a:t>
            </a:r>
            <a:r>
              <a:rPr lang="ca-ES" sz="2800" b="1" dirty="0" err="1"/>
              <a:t>at</a:t>
            </a:r>
            <a:r>
              <a:rPr lang="ca-ES" sz="2800" b="1" dirty="0"/>
              <a:t> </a:t>
            </a:r>
            <a:r>
              <a:rPr lang="ca-ES" sz="2800" b="1" dirty="0" err="1"/>
              <a:t>the</a:t>
            </a:r>
            <a:r>
              <a:rPr lang="ca-ES" sz="2800" b="1" dirty="0"/>
              <a:t> </a:t>
            </a:r>
            <a:r>
              <a:rPr lang="ca-ES" sz="2800" b="1" dirty="0" err="1"/>
              <a:t>coffee</a:t>
            </a:r>
            <a:r>
              <a:rPr lang="ca-ES" sz="2800" b="1" dirty="0"/>
              <a:t> break of </a:t>
            </a:r>
            <a:r>
              <a:rPr lang="ca-ES" sz="2800" b="1" dirty="0" err="1"/>
              <a:t>the</a:t>
            </a:r>
            <a:r>
              <a:rPr lang="ca-ES" sz="2800" b="1" dirty="0"/>
              <a:t> </a:t>
            </a:r>
            <a:r>
              <a:rPr lang="ca-ES" sz="2800" b="1" dirty="0" err="1"/>
              <a:t>Senate</a:t>
            </a:r>
            <a:r>
              <a:rPr lang="ca-ES" sz="2800" b="1" dirty="0"/>
              <a:t> </a:t>
            </a:r>
            <a:r>
              <a:rPr lang="ca-ES" sz="2800" b="1" dirty="0" err="1"/>
              <a:t>session</a:t>
            </a:r>
            <a:endParaRPr lang="es-ES" sz="2800" b="1" dirty="0"/>
          </a:p>
        </p:txBody>
      </p:sp>
      <p:pic>
        <p:nvPicPr>
          <p:cNvPr id="17" name="Imatge 16"/>
          <p:cNvPicPr>
            <a:picLocks noChangeAspect="1"/>
          </p:cNvPicPr>
          <p:nvPr/>
        </p:nvPicPr>
        <p:blipFill>
          <a:blip r:embed="rId2"/>
          <a:stretch>
            <a:fillRect/>
          </a:stretch>
        </p:blipFill>
        <p:spPr>
          <a:xfrm>
            <a:off x="8119486" y="1272493"/>
            <a:ext cx="1943609" cy="1455831"/>
          </a:xfrm>
          <a:prstGeom prst="rect">
            <a:avLst/>
          </a:prstGeom>
        </p:spPr>
      </p:pic>
      <p:pic>
        <p:nvPicPr>
          <p:cNvPr id="18" name="Imatge 17"/>
          <p:cNvPicPr>
            <a:picLocks noChangeAspect="1"/>
          </p:cNvPicPr>
          <p:nvPr/>
        </p:nvPicPr>
        <p:blipFill>
          <a:blip r:embed="rId3"/>
          <a:stretch>
            <a:fillRect/>
          </a:stretch>
        </p:blipFill>
        <p:spPr>
          <a:xfrm>
            <a:off x="10272464" y="731323"/>
            <a:ext cx="1783084" cy="1783084"/>
          </a:xfrm>
          <a:prstGeom prst="rect">
            <a:avLst/>
          </a:prstGeom>
        </p:spPr>
      </p:pic>
      <p:pic>
        <p:nvPicPr>
          <p:cNvPr id="19" name="Imatge 18"/>
          <p:cNvPicPr>
            <a:picLocks noChangeAspect="1"/>
          </p:cNvPicPr>
          <p:nvPr/>
        </p:nvPicPr>
        <p:blipFill>
          <a:blip r:embed="rId4"/>
          <a:stretch>
            <a:fillRect/>
          </a:stretch>
        </p:blipFill>
        <p:spPr>
          <a:xfrm>
            <a:off x="9360994" y="2208651"/>
            <a:ext cx="1724406" cy="1724406"/>
          </a:xfrm>
          <a:prstGeom prst="rect">
            <a:avLst/>
          </a:prstGeom>
        </p:spPr>
      </p:pic>
      <p:sp>
        <p:nvSpPr>
          <p:cNvPr id="20" name="QuadreDeText 6"/>
          <p:cNvSpPr txBox="1"/>
          <p:nvPr/>
        </p:nvSpPr>
        <p:spPr>
          <a:xfrm>
            <a:off x="9085435" y="3929010"/>
            <a:ext cx="2970113" cy="1077218"/>
          </a:xfrm>
          <a:prstGeom prst="rect">
            <a:avLst/>
          </a:prstGeom>
          <a:noFill/>
        </p:spPr>
        <p:txBody>
          <a:bodyPr wrap="square" rtlCol="0">
            <a:spAutoFit/>
          </a:bodyPr>
          <a:lstStyle/>
          <a:p>
            <a:r>
              <a:rPr lang="ca-ES" sz="3200" b="1" dirty="0" err="1">
                <a:solidFill>
                  <a:schemeClr val="accent5">
                    <a:lumMod val="50000"/>
                  </a:schemeClr>
                </a:solidFill>
              </a:rPr>
              <a:t>How</a:t>
            </a:r>
            <a:r>
              <a:rPr lang="ca-ES" sz="3200" b="1" dirty="0">
                <a:solidFill>
                  <a:schemeClr val="accent5">
                    <a:lumMod val="50000"/>
                  </a:schemeClr>
                </a:solidFill>
              </a:rPr>
              <a:t> do </a:t>
            </a:r>
            <a:r>
              <a:rPr lang="ca-ES" sz="3200" b="1" dirty="0" err="1">
                <a:solidFill>
                  <a:schemeClr val="accent5">
                    <a:lumMod val="50000"/>
                  </a:schemeClr>
                </a:solidFill>
              </a:rPr>
              <a:t>you</a:t>
            </a:r>
            <a:r>
              <a:rPr lang="ca-ES" sz="3200" b="1" dirty="0">
                <a:solidFill>
                  <a:schemeClr val="accent5">
                    <a:lumMod val="50000"/>
                  </a:schemeClr>
                </a:solidFill>
              </a:rPr>
              <a:t> </a:t>
            </a:r>
          </a:p>
          <a:p>
            <a:r>
              <a:rPr lang="ca-ES" sz="3200" b="1" dirty="0">
                <a:solidFill>
                  <a:schemeClr val="accent5">
                    <a:lumMod val="50000"/>
                  </a:schemeClr>
                </a:solidFill>
              </a:rPr>
              <a:t>get </a:t>
            </a:r>
            <a:r>
              <a:rPr lang="ca-ES" sz="3200" b="1" dirty="0" err="1">
                <a:solidFill>
                  <a:schemeClr val="accent5">
                    <a:lumMod val="50000"/>
                  </a:schemeClr>
                </a:solidFill>
              </a:rPr>
              <a:t>involved</a:t>
            </a:r>
            <a:r>
              <a:rPr lang="ca-ES" sz="3200" b="1" dirty="0">
                <a:solidFill>
                  <a:schemeClr val="accent5">
                    <a:lumMod val="50000"/>
                  </a:schemeClr>
                </a:solidFill>
              </a:rPr>
              <a:t>?</a:t>
            </a:r>
          </a:p>
        </p:txBody>
      </p:sp>
      <p:pic>
        <p:nvPicPr>
          <p:cNvPr id="21" name="Imatge 8"/>
          <p:cNvPicPr>
            <a:picLocks noChangeAspect="1"/>
          </p:cNvPicPr>
          <p:nvPr/>
        </p:nvPicPr>
        <p:blipFill rotWithShape="1">
          <a:blip r:embed="rId5"/>
          <a:srcRect l="53917" r="14747"/>
          <a:stretch/>
        </p:blipFill>
        <p:spPr>
          <a:xfrm>
            <a:off x="10975955" y="5002180"/>
            <a:ext cx="1110772" cy="1193802"/>
          </a:xfrm>
          <a:prstGeom prst="rect">
            <a:avLst/>
          </a:prstGeom>
        </p:spPr>
      </p:pic>
      <p:sp>
        <p:nvSpPr>
          <p:cNvPr id="2" name="QuadreDeText 1"/>
          <p:cNvSpPr txBox="1"/>
          <p:nvPr/>
        </p:nvSpPr>
        <p:spPr>
          <a:xfrm>
            <a:off x="635351" y="1802885"/>
            <a:ext cx="8534901" cy="1477328"/>
          </a:xfrm>
          <a:prstGeom prst="rect">
            <a:avLst/>
          </a:prstGeom>
          <a:noFill/>
        </p:spPr>
        <p:txBody>
          <a:bodyPr wrap="none" rtlCol="0">
            <a:spAutoFit/>
          </a:bodyPr>
          <a:lstStyle/>
          <a:p>
            <a:pPr marL="285750" indent="-285750">
              <a:lnSpc>
                <a:spcPct val="150000"/>
              </a:lnSpc>
              <a:buFontTx/>
              <a:buChar char="-"/>
            </a:pPr>
            <a:r>
              <a:rPr lang="en-US" sz="2000" dirty="0">
                <a:solidFill>
                  <a:srgbClr val="0070C0"/>
                </a:solidFill>
                <a:latin typeface="+mj-lt"/>
              </a:rPr>
              <a:t>In which SDG’s do you think the URV should focus its activity?</a:t>
            </a:r>
          </a:p>
          <a:p>
            <a:pPr marL="285750" indent="-285750">
              <a:lnSpc>
                <a:spcPct val="150000"/>
              </a:lnSpc>
              <a:buFontTx/>
              <a:buChar char="-"/>
            </a:pPr>
            <a:r>
              <a:rPr lang="ca-ES" sz="2000" dirty="0">
                <a:solidFill>
                  <a:srgbClr val="0070C0"/>
                </a:solidFill>
                <a:latin typeface="+mj-lt"/>
              </a:rPr>
              <a:t>In </a:t>
            </a:r>
            <a:r>
              <a:rPr lang="ca-ES" sz="2000" dirty="0" err="1">
                <a:solidFill>
                  <a:srgbClr val="0070C0"/>
                </a:solidFill>
                <a:latin typeface="+mj-lt"/>
              </a:rPr>
              <a:t>which</a:t>
            </a:r>
            <a:r>
              <a:rPr lang="ca-ES" sz="2000" dirty="0">
                <a:solidFill>
                  <a:srgbClr val="0070C0"/>
                </a:solidFill>
                <a:latin typeface="+mj-lt"/>
              </a:rPr>
              <a:t> </a:t>
            </a:r>
            <a:r>
              <a:rPr lang="ca-ES" sz="2000" dirty="0" err="1">
                <a:solidFill>
                  <a:srgbClr val="0070C0"/>
                </a:solidFill>
                <a:latin typeface="+mj-lt"/>
              </a:rPr>
              <a:t>SDG’s</a:t>
            </a:r>
            <a:r>
              <a:rPr lang="ca-ES" sz="2000" dirty="0">
                <a:solidFill>
                  <a:srgbClr val="0070C0"/>
                </a:solidFill>
                <a:latin typeface="+mj-lt"/>
              </a:rPr>
              <a:t> </a:t>
            </a:r>
            <a:r>
              <a:rPr lang="ca-ES" sz="2000" dirty="0" err="1">
                <a:solidFill>
                  <a:srgbClr val="0070C0"/>
                </a:solidFill>
                <a:latin typeface="+mj-lt"/>
              </a:rPr>
              <a:t>would</a:t>
            </a:r>
            <a:r>
              <a:rPr lang="ca-ES" sz="2000" dirty="0">
                <a:solidFill>
                  <a:srgbClr val="0070C0"/>
                </a:solidFill>
                <a:latin typeface="+mj-lt"/>
              </a:rPr>
              <a:t> </a:t>
            </a:r>
            <a:r>
              <a:rPr lang="ca-ES" sz="2000" dirty="0" err="1">
                <a:solidFill>
                  <a:srgbClr val="0070C0"/>
                </a:solidFill>
                <a:latin typeface="+mj-lt"/>
              </a:rPr>
              <a:t>you</a:t>
            </a:r>
            <a:r>
              <a:rPr lang="ca-ES" sz="2000" dirty="0">
                <a:solidFill>
                  <a:srgbClr val="0070C0"/>
                </a:solidFill>
                <a:latin typeface="+mj-lt"/>
              </a:rPr>
              <a:t> </a:t>
            </a:r>
            <a:r>
              <a:rPr lang="ca-ES" sz="2000" dirty="0" err="1">
                <a:solidFill>
                  <a:srgbClr val="0070C0"/>
                </a:solidFill>
                <a:latin typeface="+mj-lt"/>
              </a:rPr>
              <a:t>want</a:t>
            </a:r>
            <a:r>
              <a:rPr lang="ca-ES" sz="2000" dirty="0">
                <a:solidFill>
                  <a:srgbClr val="0070C0"/>
                </a:solidFill>
                <a:latin typeface="+mj-lt"/>
              </a:rPr>
              <a:t> to </a:t>
            </a:r>
            <a:r>
              <a:rPr lang="ca-ES" sz="2000" dirty="0" err="1">
                <a:solidFill>
                  <a:srgbClr val="0070C0"/>
                </a:solidFill>
                <a:latin typeface="+mj-lt"/>
              </a:rPr>
              <a:t>participate</a:t>
            </a:r>
            <a:r>
              <a:rPr lang="ca-ES" sz="2000" dirty="0">
                <a:solidFill>
                  <a:srgbClr val="0070C0"/>
                </a:solidFill>
                <a:latin typeface="+mj-lt"/>
              </a:rPr>
              <a:t>?</a:t>
            </a:r>
          </a:p>
          <a:p>
            <a:pPr marL="285750" indent="-285750">
              <a:lnSpc>
                <a:spcPct val="150000"/>
              </a:lnSpc>
              <a:buFontTx/>
              <a:buChar char="-"/>
            </a:pPr>
            <a:r>
              <a:rPr lang="ca-ES" sz="2000" dirty="0">
                <a:solidFill>
                  <a:srgbClr val="0070C0"/>
                </a:solidFill>
                <a:latin typeface="+mj-lt"/>
              </a:rPr>
              <a:t>Do </a:t>
            </a:r>
            <a:r>
              <a:rPr lang="ca-ES" sz="2000" dirty="0" err="1">
                <a:solidFill>
                  <a:srgbClr val="0070C0"/>
                </a:solidFill>
                <a:latin typeface="+mj-lt"/>
              </a:rPr>
              <a:t>you</a:t>
            </a:r>
            <a:r>
              <a:rPr lang="ca-ES" sz="2000" dirty="0">
                <a:solidFill>
                  <a:srgbClr val="0070C0"/>
                </a:solidFill>
                <a:latin typeface="+mj-lt"/>
              </a:rPr>
              <a:t> </a:t>
            </a:r>
            <a:r>
              <a:rPr lang="ca-ES" sz="2000" dirty="0" err="1">
                <a:solidFill>
                  <a:srgbClr val="0070C0"/>
                </a:solidFill>
                <a:latin typeface="+mj-lt"/>
              </a:rPr>
              <a:t>have</a:t>
            </a:r>
            <a:r>
              <a:rPr lang="ca-ES" sz="2000" dirty="0">
                <a:solidFill>
                  <a:srgbClr val="0070C0"/>
                </a:solidFill>
                <a:latin typeface="+mj-lt"/>
              </a:rPr>
              <a:t> </a:t>
            </a:r>
            <a:r>
              <a:rPr lang="ca-ES" sz="2000" dirty="0" err="1">
                <a:solidFill>
                  <a:srgbClr val="0070C0"/>
                </a:solidFill>
                <a:latin typeface="+mj-lt"/>
              </a:rPr>
              <a:t>ideas</a:t>
            </a:r>
            <a:r>
              <a:rPr lang="ca-ES" sz="2000" dirty="0">
                <a:solidFill>
                  <a:srgbClr val="0070C0"/>
                </a:solidFill>
                <a:latin typeface="+mj-lt"/>
              </a:rPr>
              <a:t> of </a:t>
            </a:r>
            <a:r>
              <a:rPr lang="ca-ES" sz="2000" dirty="0" err="1">
                <a:solidFill>
                  <a:srgbClr val="0070C0"/>
                </a:solidFill>
                <a:latin typeface="+mj-lt"/>
              </a:rPr>
              <a:t>how</a:t>
            </a:r>
            <a:r>
              <a:rPr lang="ca-ES" sz="2000" dirty="0">
                <a:solidFill>
                  <a:srgbClr val="0070C0"/>
                </a:solidFill>
                <a:latin typeface="+mj-lt"/>
              </a:rPr>
              <a:t> URV </a:t>
            </a:r>
            <a:r>
              <a:rPr lang="ca-ES" sz="2000" dirty="0" err="1">
                <a:solidFill>
                  <a:srgbClr val="0070C0"/>
                </a:solidFill>
                <a:latin typeface="+mj-lt"/>
              </a:rPr>
              <a:t>should</a:t>
            </a:r>
            <a:r>
              <a:rPr lang="ca-ES" sz="2000" dirty="0">
                <a:solidFill>
                  <a:srgbClr val="0070C0"/>
                </a:solidFill>
                <a:latin typeface="+mj-lt"/>
              </a:rPr>
              <a:t> be </a:t>
            </a:r>
            <a:r>
              <a:rPr lang="ca-ES" sz="2000" dirty="0" err="1">
                <a:solidFill>
                  <a:srgbClr val="0070C0"/>
                </a:solidFill>
                <a:latin typeface="+mj-lt"/>
              </a:rPr>
              <a:t>working</a:t>
            </a:r>
            <a:r>
              <a:rPr lang="ca-ES" sz="2000" dirty="0">
                <a:solidFill>
                  <a:srgbClr val="0070C0"/>
                </a:solidFill>
                <a:latin typeface="+mj-lt"/>
              </a:rPr>
              <a:t> for </a:t>
            </a:r>
            <a:r>
              <a:rPr lang="ca-ES" sz="2000" dirty="0" err="1">
                <a:solidFill>
                  <a:srgbClr val="0070C0"/>
                </a:solidFill>
                <a:latin typeface="+mj-lt"/>
              </a:rPr>
              <a:t>achiving</a:t>
            </a:r>
            <a:r>
              <a:rPr lang="ca-ES" sz="2000" dirty="0">
                <a:solidFill>
                  <a:srgbClr val="0070C0"/>
                </a:solidFill>
                <a:latin typeface="+mj-lt"/>
              </a:rPr>
              <a:t> </a:t>
            </a:r>
            <a:r>
              <a:rPr lang="ca-ES" sz="2000" dirty="0" err="1">
                <a:solidFill>
                  <a:srgbClr val="0070C0"/>
                </a:solidFill>
                <a:latin typeface="+mj-lt"/>
              </a:rPr>
              <a:t>SDG´s</a:t>
            </a:r>
            <a:r>
              <a:rPr lang="ca-ES" sz="2000" dirty="0">
                <a:solidFill>
                  <a:srgbClr val="0070C0"/>
                </a:solidFill>
                <a:latin typeface="+mj-lt"/>
              </a:rPr>
              <a:t>?</a:t>
            </a:r>
          </a:p>
        </p:txBody>
      </p:sp>
      <p:pic>
        <p:nvPicPr>
          <p:cNvPr id="4" name="Imatge 3"/>
          <p:cNvPicPr>
            <a:picLocks noChangeAspect="1"/>
          </p:cNvPicPr>
          <p:nvPr/>
        </p:nvPicPr>
        <p:blipFill>
          <a:blip r:embed="rId6"/>
          <a:stretch>
            <a:fillRect/>
          </a:stretch>
        </p:blipFill>
        <p:spPr>
          <a:xfrm>
            <a:off x="4678541" y="3514235"/>
            <a:ext cx="4414469" cy="2808312"/>
          </a:xfrm>
          <a:prstGeom prst="rect">
            <a:avLst/>
          </a:prstGeom>
        </p:spPr>
      </p:pic>
      <p:pic>
        <p:nvPicPr>
          <p:cNvPr id="5" name="Imatge 4"/>
          <p:cNvPicPr>
            <a:picLocks noChangeAspect="1"/>
          </p:cNvPicPr>
          <p:nvPr/>
        </p:nvPicPr>
        <p:blipFill>
          <a:blip r:embed="rId7"/>
          <a:stretch>
            <a:fillRect/>
          </a:stretch>
        </p:blipFill>
        <p:spPr>
          <a:xfrm>
            <a:off x="772007" y="3256137"/>
            <a:ext cx="3829292" cy="3077300"/>
          </a:xfrm>
          <a:prstGeom prst="rect">
            <a:avLst/>
          </a:prstGeom>
        </p:spPr>
      </p:pic>
    </p:spTree>
    <p:extLst>
      <p:ext uri="{BB962C8B-B14F-4D97-AF65-F5344CB8AC3E}">
        <p14:creationId xmlns:p14="http://schemas.microsoft.com/office/powerpoint/2010/main" val="3124266551"/>
      </p:ext>
    </p:extLst>
  </p:cSld>
  <p:clrMapOvr>
    <a:masterClrMapping/>
  </p:clrMapOvr>
</p:sld>
</file>

<file path=ppt/theme/theme1.xml><?xml version="1.0" encoding="utf-8"?>
<a:theme xmlns:a="http://schemas.openxmlformats.org/drawingml/2006/main" name="Contents Slide Master">
  <a:themeElements>
    <a:clrScheme name="ALLPPT-COLOR-A28">
      <a:dk1>
        <a:sysClr val="windowText" lastClr="000000"/>
      </a:dk1>
      <a:lt1>
        <a:sysClr val="window" lastClr="FFFFFF"/>
      </a:lt1>
      <a:dk2>
        <a:srgbClr val="1F497D"/>
      </a:dk2>
      <a:lt2>
        <a:srgbClr val="EEECE1"/>
      </a:lt2>
      <a:accent1>
        <a:srgbClr val="EB494B"/>
      </a:accent1>
      <a:accent2>
        <a:srgbClr val="3F3F3F"/>
      </a:accent2>
      <a:accent3>
        <a:srgbClr val="EB494B"/>
      </a:accent3>
      <a:accent4>
        <a:srgbClr val="3F3F3F"/>
      </a:accent4>
      <a:accent5>
        <a:srgbClr val="EB494B"/>
      </a:accent5>
      <a:accent6>
        <a:srgbClr val="3F3F3F"/>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75000"/>
            <a:lumOff val="2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l'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8614</TotalTime>
  <Words>642</Words>
  <Application>Microsoft Macintosh PowerPoint</Application>
  <PresentationFormat>Panorámica</PresentationFormat>
  <Paragraphs>140</Paragraphs>
  <Slides>13</Slides>
  <Notes>3</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13</vt:i4>
      </vt:variant>
    </vt:vector>
  </HeadingPairs>
  <TitlesOfParts>
    <vt:vector size="24" baseType="lpstr">
      <vt:lpstr>Arial Unicode MS</vt:lpstr>
      <vt:lpstr>Arial</vt:lpstr>
      <vt:lpstr>Arial Black</vt:lpstr>
      <vt:lpstr>Arial Narrow</vt:lpstr>
      <vt:lpstr>Calibri</vt:lpstr>
      <vt:lpstr>Noto Sans</vt:lpstr>
      <vt:lpstr>Roboto</vt:lpstr>
      <vt:lpstr>Verdana</vt:lpstr>
      <vt:lpstr>Wingdings</vt:lpstr>
      <vt:lpstr>Wingdings 3</vt:lpstr>
      <vt:lpstr>Contents Slide Master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Brainstorming at the coffee break of the Senate session</vt:lpstr>
      <vt:lpstr>Presentación de PowerPoint</vt:lpstr>
      <vt:lpstr>Presentación de PowerPoint</vt:lpstr>
      <vt:lpstr>Presentación de PowerPoint</vt:lpstr>
      <vt:lpstr>Presentación de PowerPoint</vt:lpstr>
    </vt:vector>
  </TitlesOfParts>
  <Company>Microsoft</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Arnau Marín González</dc:creator>
  <cp:lastModifiedBy>John Glenmore Style</cp:lastModifiedBy>
  <cp:revision>485</cp:revision>
  <cp:lastPrinted>2019-11-27T17:34:03Z</cp:lastPrinted>
  <dcterms:created xsi:type="dcterms:W3CDTF">2016-12-05T23:26:54Z</dcterms:created>
  <dcterms:modified xsi:type="dcterms:W3CDTF">2021-11-28T21:05:58Z</dcterms:modified>
</cp:coreProperties>
</file>