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1A462-3EA5-4A0F-8DD0-3C6C9ED92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996" y="2370340"/>
            <a:ext cx="3686475" cy="235581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Learning , teaching and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enjoying an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international experience  at  our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regional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schools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F2A276-4284-4B65-BD82-8A527945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757" y="296594"/>
            <a:ext cx="6809056" cy="511101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000" b="1" dirty="0"/>
              <a:t>Our motivation</a:t>
            </a:r>
            <a:r>
              <a:rPr lang="en-US" sz="2000" dirty="0"/>
              <a:t>: Sharing </a:t>
            </a:r>
            <a:r>
              <a:rPr lang="en-US" sz="2000" dirty="0" smtClean="0"/>
              <a:t>the university </a:t>
            </a:r>
            <a:r>
              <a:rPr lang="en-US" sz="2000" dirty="0"/>
              <a:t>international background with our region helping young </a:t>
            </a:r>
            <a:r>
              <a:rPr lang="en-US" sz="2000" dirty="0" smtClean="0"/>
              <a:t>local students </a:t>
            </a:r>
            <a:r>
              <a:rPr lang="en-US" sz="2000" dirty="0"/>
              <a:t>to open their minds and </a:t>
            </a:r>
            <a:r>
              <a:rPr lang="en-US" sz="2000" dirty="0" smtClean="0"/>
              <a:t>improve </a:t>
            </a:r>
            <a:r>
              <a:rPr lang="en-US" sz="2000" dirty="0"/>
              <a:t>their </a:t>
            </a:r>
            <a:r>
              <a:rPr lang="en-US" sz="2000" dirty="0" smtClean="0"/>
              <a:t>communication </a:t>
            </a:r>
            <a:r>
              <a:rPr lang="en-US" sz="2000" dirty="0" smtClean="0"/>
              <a:t>skills.</a:t>
            </a:r>
            <a:endParaRPr lang="en-US" sz="2000" dirty="0"/>
          </a:p>
          <a:p>
            <a:r>
              <a:rPr lang="en-US" sz="2000" b="1" dirty="0"/>
              <a:t>Our biggest challenge:  </a:t>
            </a:r>
            <a:r>
              <a:rPr lang="en-US" sz="2000" dirty="0"/>
              <a:t>Encourage and involve  the main actors; university international students and </a:t>
            </a:r>
            <a:r>
              <a:rPr lang="en-US" sz="2000" dirty="0" smtClean="0"/>
              <a:t>schools with scarce financial resources in a post COVID-19 context.</a:t>
            </a:r>
          </a:p>
          <a:p>
            <a:r>
              <a:rPr lang="en-US" sz="2000" b="1" dirty="0" smtClean="0"/>
              <a:t>Our </a:t>
            </a:r>
            <a:r>
              <a:rPr lang="en-US" sz="2000" b="1" dirty="0"/>
              <a:t>Key Enabler: </a:t>
            </a:r>
            <a:r>
              <a:rPr lang="en-US" sz="2000" dirty="0" smtClean="0"/>
              <a:t>Receiving support </a:t>
            </a:r>
            <a:r>
              <a:rPr lang="en-US" sz="2000" dirty="0"/>
              <a:t>from all the  governing </a:t>
            </a:r>
            <a:r>
              <a:rPr lang="en-US" sz="2000" dirty="0" smtClean="0"/>
              <a:t>bodies, i.e. the university </a:t>
            </a:r>
            <a:r>
              <a:rPr lang="en-US" sz="2000" dirty="0"/>
              <a:t>and </a:t>
            </a:r>
            <a:r>
              <a:rPr lang="en-US" sz="2000" dirty="0" smtClean="0"/>
              <a:t>the Catalan Education Department, as well as international mobility programs.</a:t>
            </a:r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F98248D-0449-4921-9888-A03EFDE73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511" y="5727216"/>
            <a:ext cx="1060247" cy="66445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3AB1902-FF69-460E-AADE-EF95A4B0D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958" y="5692868"/>
            <a:ext cx="1450974" cy="73158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6A53BC8-2713-4E8D-8515-FB9258ABA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411" y="5822398"/>
            <a:ext cx="2351219" cy="54403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B41AFC5-5238-46F5-9F8D-3DD71AF446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8720" y="5786644"/>
            <a:ext cx="1450974" cy="73467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005" y="5540205"/>
            <a:ext cx="1227548" cy="122754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816996" y="1651772"/>
            <a:ext cx="3389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/>
              <a:t>S</a:t>
            </a:r>
            <a:r>
              <a:rPr lang="es-ES" dirty="0" err="1" smtClean="0"/>
              <a:t>tudent</a:t>
            </a:r>
            <a:r>
              <a:rPr lang="es-ES" dirty="0" smtClean="0"/>
              <a:t> </a:t>
            </a:r>
            <a:r>
              <a:rPr lang="es-ES" b="1" dirty="0" err="1"/>
              <a:t>M</a:t>
            </a:r>
            <a:r>
              <a:rPr lang="es-ES" dirty="0" err="1" smtClean="0"/>
              <a:t>obility</a:t>
            </a:r>
            <a:r>
              <a:rPr lang="es-ES" dirty="0" smtClean="0"/>
              <a:t> </a:t>
            </a:r>
            <a:r>
              <a:rPr lang="es-ES" b="1" dirty="0" smtClean="0"/>
              <a:t>i</a:t>
            </a:r>
            <a:r>
              <a:rPr lang="es-ES" dirty="0" smtClean="0"/>
              <a:t>n </a:t>
            </a:r>
            <a:r>
              <a:rPr lang="es-ES" b="1" dirty="0" err="1" smtClean="0"/>
              <a:t>L</a:t>
            </a:r>
            <a:r>
              <a:rPr lang="es-ES" dirty="0" err="1" smtClean="0"/>
              <a:t>earning</a:t>
            </a:r>
            <a:r>
              <a:rPr lang="es-ES" dirty="0" smtClean="0"/>
              <a:t> </a:t>
            </a:r>
            <a:r>
              <a:rPr lang="es-ES" b="1" dirty="0" smtClean="0"/>
              <a:t>E</a:t>
            </a:r>
            <a:r>
              <a:rPr lang="es-ES" dirty="0" smtClean="0"/>
              <a:t>nglish (</a:t>
            </a:r>
            <a:r>
              <a:rPr lang="es-ES" dirty="0" err="1" smtClean="0"/>
              <a:t>SMiLE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459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Un niño mirando un mapa del mundo">
            <a:extLst>
              <a:ext uri="{FF2B5EF4-FFF2-40B4-BE49-F238E27FC236}">
                <a16:creationId xmlns:a16="http://schemas.microsoft.com/office/drawing/2014/main" id="{48310F8A-1ECA-4E5A-81B5-75A74967EF1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7413" r="27413"/>
          <a:stretch/>
        </p:blipFill>
        <p:spPr>
          <a:prstGeom prst="rect">
            <a:avLst/>
          </a:prstGeom>
          <a:ln w="9525">
            <a:noFill/>
          </a:ln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86AACDA3-E88F-41AF-8700-1CF1D97C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432" y="5221305"/>
            <a:ext cx="5776646" cy="1371395"/>
          </a:xfrm>
        </p:spPr>
        <p:txBody>
          <a:bodyPr/>
          <a:lstStyle/>
          <a:p>
            <a:r>
              <a:rPr kumimoji="0" lang="es-ES" altLang="es-E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0A8D71F-7612-49C6-BF1E-310AC852F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6010" y="2362200"/>
            <a:ext cx="5776646" cy="242316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(1) Fluid communication</a:t>
            </a:r>
            <a:r>
              <a:rPr lang="en-US" sz="2400" dirty="0" smtClean="0"/>
              <a:t> amongst the different stakeholders </a:t>
            </a:r>
            <a:r>
              <a:rPr lang="en-US" sz="2400" b="1" dirty="0" smtClean="0"/>
              <a:t>is a must.</a:t>
            </a:r>
            <a:endParaRPr lang="en-US" sz="3600" b="1" dirty="0" smtClean="0"/>
          </a:p>
          <a:p>
            <a:pPr algn="l"/>
            <a:r>
              <a:rPr lang="en-US" sz="2400" dirty="0" smtClean="0"/>
              <a:t>(2) </a:t>
            </a:r>
            <a:r>
              <a:rPr lang="en-US" sz="2400" b="1" dirty="0" smtClean="0"/>
              <a:t>Don’t </a:t>
            </a:r>
            <a:r>
              <a:rPr lang="en-US" sz="2400" b="1" dirty="0" smtClean="0"/>
              <a:t>give </a:t>
            </a:r>
            <a:r>
              <a:rPr lang="en-US" sz="2400" b="1" dirty="0" smtClean="0"/>
              <a:t>up! </a:t>
            </a:r>
            <a:r>
              <a:rPr lang="en-US" dirty="0" smtClean="0"/>
              <a:t>It </a:t>
            </a:r>
            <a:r>
              <a:rPr lang="en-US" dirty="0" smtClean="0"/>
              <a:t>takes time to see the benefits of this program and it requires a lot of coordination work but it’s worth </a:t>
            </a:r>
            <a:r>
              <a:rPr lang="en-US" dirty="0"/>
              <a:t>the effort.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03A085-0BA9-47BB-9AE9-792A9B243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934" y="426813"/>
            <a:ext cx="401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    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CCE1674-7AF9-422E-A887-AD21B1B84282}"/>
              </a:ext>
            </a:extLst>
          </p:cNvPr>
          <p:cNvSpPr txBox="1"/>
          <p:nvPr/>
        </p:nvSpPr>
        <p:spPr>
          <a:xfrm>
            <a:off x="1290470" y="1535810"/>
            <a:ext cx="521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err="1"/>
              <a:t>Recommendations</a:t>
            </a:r>
            <a:endParaRPr lang="es-ES" sz="4000" b="1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3AB1902-FF69-460E-AADE-EF95A4B0D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810" y="5864274"/>
            <a:ext cx="1053656" cy="5312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6A53BC8-2713-4E8D-8515-FB9258ABA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2508" y="5900286"/>
            <a:ext cx="1855508" cy="42933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B41AFC5-5238-46F5-9F8D-3DD71AF446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8574" y="5900789"/>
            <a:ext cx="1072344" cy="54295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069" y="5602864"/>
            <a:ext cx="1003290" cy="100329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F98248D-0449-4921-9888-A03EFDE73B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9870" y="5900286"/>
            <a:ext cx="1060247" cy="66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3813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491</TotalTime>
  <Words>145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 Light</vt:lpstr>
      <vt:lpstr>Rockwell</vt:lpstr>
      <vt:lpstr>Times New Roman</vt:lpstr>
      <vt:lpstr>Wingdings</vt:lpstr>
      <vt:lpstr>Atlas</vt:lpstr>
      <vt:lpstr>Learning , teaching and enjoying an international experience  at  our regional schools</vt:lpstr>
      <vt:lpstr>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SMILE  learning , teaching and , enjoying  an international  language experience;  be a happy  link between  the  university and schools</dc:title>
  <dc:creator>Agustin Sevil Ferrer</dc:creator>
  <cp:lastModifiedBy>Lídia Gallego Balsà</cp:lastModifiedBy>
  <cp:revision>20</cp:revision>
  <dcterms:created xsi:type="dcterms:W3CDTF">2021-11-26T13:18:15Z</dcterms:created>
  <dcterms:modified xsi:type="dcterms:W3CDTF">2021-12-01T12:40:26Z</dcterms:modified>
</cp:coreProperties>
</file>