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6" r:id="rId2"/>
    <p:sldId id="308" r:id="rId3"/>
    <p:sldId id="304" r:id="rId4"/>
    <p:sldId id="311" r:id="rId5"/>
    <p:sldId id="303" r:id="rId6"/>
    <p:sldId id="314" r:id="rId7"/>
    <p:sldId id="30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786C"/>
    <a:srgbClr val="49897E"/>
    <a:srgbClr val="AF641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9"/>
    <p:restoredTop sz="94675"/>
  </p:normalViewPr>
  <p:slideViewPr>
    <p:cSldViewPr snapToGrid="0" snapToObjects="1">
      <p:cViewPr varScale="1">
        <p:scale>
          <a:sx n="85" d="100"/>
          <a:sy n="85" d="100"/>
        </p:scale>
        <p:origin x="2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30EF7-0A24-A247-A296-6AC30ECEFD4B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7A1B-DC23-C242-93A8-D6A86613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10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F54D3-F823-AA43-97EB-AF405CD00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BEBCC8-B2E3-4745-8D68-07DCACD5A0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2653A-AF0C-6C48-A096-3C9D67888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3781-77A6-2145-A539-D9BF2A942D4B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87AC2-7436-3A47-8188-53331F2D2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15AEE-A290-2B47-A602-A71A72E2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055E6-1ACD-404F-81F5-ED4099905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6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910AA-7BE1-3D40-83BC-4954C51BC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27F78C-14F5-B442-82E5-CEEA86141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B7893-029E-E34B-AAE9-C2FEFDF7A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3781-77A6-2145-A539-D9BF2A942D4B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D6A5F-C503-A740-8930-1223506A6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EDAF8-ECFB-9A45-B355-B456F51E5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055E6-1ACD-404F-81F5-ED4099905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5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93092A-24C3-4647-92B6-A56DB1F68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AA79D-78B9-6B46-B49B-150C93B19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3D041-5E35-2346-AD27-2EBE7AA70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3781-77A6-2145-A539-D9BF2A942D4B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3512F-17C1-9348-8B89-819F71CA9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7CFC2-F232-854A-9A6E-CE1F6195D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055E6-1ACD-404F-81F5-ED4099905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F5AB9-9255-394E-BD89-EB746CD7A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971B1-BC49-2B4A-B6A4-0C1305C2D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D74AF-E881-594B-AE4C-3FDEE5359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3781-77A6-2145-A539-D9BF2A942D4B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41C86-C843-BD40-99E7-1A27D9D26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7FABC-1A01-1D40-9AE3-373A9615B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055E6-1ACD-404F-81F5-ED4099905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1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E2CEE-A7EF-BB47-BB68-CA8E50A09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B1B06-84DB-0C4F-99C7-696DB2B76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3EE88-96D5-4F41-9790-F91E3B538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3781-77A6-2145-A539-D9BF2A942D4B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94E94-DC3D-D34B-B016-AEE7914E4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154C0-166E-064A-B69E-227B99193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055E6-1ACD-404F-81F5-ED4099905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39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87FDA-B02C-4849-B473-484997F41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890C7-154F-0C45-89EE-C8D6FFF48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9E2040-3B99-2C40-A3E1-BFCE2FB86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0D2663-AF98-1642-9D31-E3A649B0D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3781-77A6-2145-A539-D9BF2A942D4B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33D6D-DD2E-3142-A8BC-247669579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FB165-C8CB-C045-9618-9362FFDAA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055E6-1ACD-404F-81F5-ED4099905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8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AF753-B570-BC42-BCD3-736E916D8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B0DAB-35D7-DB49-94A8-A02F8136A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55DED5-8C34-144C-888C-973D6CB62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62FDE8-37A9-054F-A78B-759C8ED04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85146C-FCDA-364B-841C-62AE5845B4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FDF0D2-4D82-4343-B172-180A7CB32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3781-77A6-2145-A539-D9BF2A942D4B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33D063-82DA-5B4E-9B8C-D976039DB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8F74C6-38E0-904B-BEB2-4CC924F49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055E6-1ACD-404F-81F5-ED4099905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6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32611-3338-824C-A739-C49ED4363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35A9FB-3990-D94D-89EA-5CDC746CD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3781-77A6-2145-A539-D9BF2A942D4B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D0F70B-B278-4947-93E6-018C3084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13B13-B3E7-6449-8822-5313B15A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055E6-1ACD-404F-81F5-ED4099905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1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C09B67-4D56-3043-A695-79185BB93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3781-77A6-2145-A539-D9BF2A942D4B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8601A-A4A7-E941-AD36-20E6C47EB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CACA6-B696-124C-BA09-FED91D696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055E6-1ACD-404F-81F5-ED4099905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7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AA579-BEFB-3140-BDD7-EB3C9E749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4C314-B9E5-EC4A-A88F-A1060878E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FA2743-63F7-EA4B-9DA3-0EFCBAED2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8B1B4-8144-E243-9BA2-9F9E7D65B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3781-77A6-2145-A539-D9BF2A942D4B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A2029-CDB5-594D-A151-3A853B3E3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7BE82D-93FF-3C4A-A7D6-D13D6C3D5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055E6-1ACD-404F-81F5-ED4099905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8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A2629-B511-944F-B195-E85EC20ED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6D5A04-BB4D-2E49-BA5C-1867A21FFC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04E5F-C20B-6F42-B17E-D013F8326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B9DF7E-652A-EE46-8932-010FEE513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3781-77A6-2145-A539-D9BF2A942D4B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8ED06-B09F-DC4B-9B1E-79EE836AA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D5247-ADE4-B048-BD2D-3150AFD3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055E6-1ACD-404F-81F5-ED4099905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8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84C791-E44B-EC4D-8A63-ACD7EB4DB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D3721-5C03-164B-B15B-80CFF7733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CAF53-5067-2B46-B664-66B805FBA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A3781-77A6-2145-A539-D9BF2A942D4B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46EF7-C331-814B-95BA-88209293F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E98C2-53FE-2040-BCF3-E5CBD0A1B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055E6-1ACD-404F-81F5-ED4099905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9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tif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tif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46D9E-4AEC-A04E-B486-4B4001CC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935" y="1500804"/>
            <a:ext cx="5183188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IN" sz="4000" b="1" dirty="0">
                <a:solidFill>
                  <a:srgbClr val="2A786C"/>
                </a:solidFill>
              </a:rPr>
              <a:t>Sustainable Living Through Indigenous Practices</a:t>
            </a:r>
            <a:endParaRPr lang="en-US" sz="4000" b="1" dirty="0">
              <a:solidFill>
                <a:srgbClr val="2A786C"/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57C9A1D-42AB-F047-B041-43F6BFE481C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943" r="7943"/>
          <a:stretch>
            <a:fillRect/>
          </a:stretch>
        </p:blipFill>
        <p:spPr>
          <a:xfrm>
            <a:off x="6428799" y="2062930"/>
            <a:ext cx="2611446" cy="2062021"/>
          </a:xfrm>
          <a:prstGeom prst="hexagon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95EDD5-F849-3144-AAB4-DAD1881E6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56" y="3442475"/>
            <a:ext cx="2658393" cy="2065878"/>
          </a:xfrm>
          <a:prstGeom prst="rect">
            <a:avLst/>
          </a:prstGeom>
        </p:spPr>
      </p:pic>
      <p:pic>
        <p:nvPicPr>
          <p:cNvPr id="9" name="Picture 1" descr="page23image3839840">
            <a:extLst>
              <a:ext uri="{FF2B5EF4-FFF2-40B4-BE49-F238E27FC236}">
                <a16:creationId xmlns:a16="http://schemas.microsoft.com/office/drawing/2014/main" id="{4FEF299C-874D-0A4C-8551-3EAA49864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4878"/>
            <a:ext cx="109728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page5image3896512">
            <a:extLst>
              <a:ext uri="{FF2B5EF4-FFF2-40B4-BE49-F238E27FC236}">
                <a16:creationId xmlns:a16="http://schemas.microsoft.com/office/drawing/2014/main" id="{A2C1E77F-A383-984C-A02B-8579997052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" r="6624" b="25713"/>
          <a:stretch/>
        </p:blipFill>
        <p:spPr bwMode="auto">
          <a:xfrm>
            <a:off x="8975901" y="2183797"/>
            <a:ext cx="2070002" cy="2109963"/>
          </a:xfrm>
          <a:prstGeom prst="hexagon">
            <a:avLst/>
          </a:prstGeom>
          <a:solidFill>
            <a:schemeClr val="bg2">
              <a:alpha val="70000"/>
            </a:schemeClr>
          </a:solidFill>
        </p:spPr>
      </p:pic>
      <p:sp>
        <p:nvSpPr>
          <p:cNvPr id="5" name="Hexagon 4">
            <a:extLst>
              <a:ext uri="{FF2B5EF4-FFF2-40B4-BE49-F238E27FC236}">
                <a16:creationId xmlns:a16="http://schemas.microsoft.com/office/drawing/2014/main" id="{6204D612-7FB5-4444-8C78-1F0E42A27FC9}"/>
              </a:ext>
            </a:extLst>
          </p:cNvPr>
          <p:cNvSpPr/>
          <p:nvPr/>
        </p:nvSpPr>
        <p:spPr>
          <a:xfrm rot="5400000">
            <a:off x="8312874" y="1975104"/>
            <a:ext cx="682171" cy="621089"/>
          </a:xfrm>
          <a:prstGeom prst="hexagon">
            <a:avLst/>
          </a:prstGeom>
          <a:solidFill>
            <a:srgbClr val="49897E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CA4A010D-4962-EB4C-B9B1-CEA1BD7C11B1}"/>
              </a:ext>
            </a:extLst>
          </p:cNvPr>
          <p:cNvSpPr/>
          <p:nvPr/>
        </p:nvSpPr>
        <p:spPr>
          <a:xfrm rot="1573845">
            <a:off x="10387988" y="4011962"/>
            <a:ext cx="682171" cy="621089"/>
          </a:xfrm>
          <a:prstGeom prst="hexagon">
            <a:avLst/>
          </a:prstGeom>
          <a:solidFill>
            <a:schemeClr val="accent6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B4C9EA-B0AA-C144-B10E-2AAAD2F8D2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0553315" y="4463996"/>
            <a:ext cx="1174443" cy="1075705"/>
          </a:xfrm>
          <a:prstGeom prst="hexagon">
            <a:avLst/>
          </a:prstGeom>
        </p:spPr>
      </p:pic>
    </p:spTree>
    <p:extLst>
      <p:ext uri="{BB962C8B-B14F-4D97-AF65-F5344CB8AC3E}">
        <p14:creationId xmlns:p14="http://schemas.microsoft.com/office/powerpoint/2010/main" val="2042528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extLst>
              <a:ext uri="{FF2B5EF4-FFF2-40B4-BE49-F238E27FC236}">
                <a16:creationId xmlns:a16="http://schemas.microsoft.com/office/drawing/2014/main" id="{9C73D4C6-C37C-A945-9286-8927397574CF}"/>
              </a:ext>
            </a:extLst>
          </p:cNvPr>
          <p:cNvSpPr/>
          <p:nvPr/>
        </p:nvSpPr>
        <p:spPr>
          <a:xfrm>
            <a:off x="6916270" y="1631092"/>
            <a:ext cx="3006811" cy="1680518"/>
          </a:xfrm>
          <a:prstGeom prst="homePlate">
            <a:avLst/>
          </a:prstGeom>
          <a:solidFill>
            <a:srgbClr val="49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IN" dirty="0"/>
              <a:t>To devise pragmatic approaches to challenges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574FDF57-874D-EC40-A4EB-48F6D6BBA323}"/>
              </a:ext>
            </a:extLst>
          </p:cNvPr>
          <p:cNvSpPr/>
          <p:nvPr/>
        </p:nvSpPr>
        <p:spPr>
          <a:xfrm>
            <a:off x="4729128" y="1631092"/>
            <a:ext cx="3006811" cy="1680518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IN" dirty="0">
                <a:solidFill>
                  <a:schemeClr val="tx1"/>
                </a:solidFill>
              </a:rPr>
              <a:t>To facilitate, strategize and nurture; feasible and sustainable activities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2093204C-061A-FE41-A91E-559A83119240}"/>
              </a:ext>
            </a:extLst>
          </p:cNvPr>
          <p:cNvSpPr/>
          <p:nvPr/>
        </p:nvSpPr>
        <p:spPr>
          <a:xfrm>
            <a:off x="2631098" y="1662092"/>
            <a:ext cx="3072707" cy="1680518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IN" dirty="0">
                <a:solidFill>
                  <a:schemeClr val="tx1"/>
                </a:solidFill>
              </a:rPr>
              <a:t>Teaching, Training, Research and Advocacy </a:t>
            </a:r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00D0F0AC-4FF0-0A43-9445-984B90BF5F8D}"/>
              </a:ext>
            </a:extLst>
          </p:cNvPr>
          <p:cNvSpPr/>
          <p:nvPr/>
        </p:nvSpPr>
        <p:spPr>
          <a:xfrm>
            <a:off x="396026" y="1631092"/>
            <a:ext cx="3006811" cy="1680518"/>
          </a:xfrm>
          <a:prstGeom prst="homePlate">
            <a:avLst/>
          </a:prstGeom>
          <a:solidFill>
            <a:srgbClr val="007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/>
              <a:t>Multidisciplinary research and education centre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023948-14FB-E84A-BA1A-4C39F19CD13A}"/>
              </a:ext>
            </a:extLst>
          </p:cNvPr>
          <p:cNvSpPr/>
          <p:nvPr/>
        </p:nvSpPr>
        <p:spPr>
          <a:xfrm>
            <a:off x="143300" y="491498"/>
            <a:ext cx="11698524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IN" sz="4000" b="1" dirty="0">
                <a:solidFill>
                  <a:srgbClr val="2A786C"/>
                </a:solidFill>
                <a:latin typeface="+mj-lt"/>
                <a:ea typeface="+mj-ea"/>
                <a:cs typeface="+mj-cs"/>
              </a:rPr>
              <a:t>The Centre for Social Impact and Research</a:t>
            </a:r>
          </a:p>
        </p:txBody>
      </p:sp>
      <p:pic>
        <p:nvPicPr>
          <p:cNvPr id="15" name="Picture 1" descr="page23image3839840">
            <a:extLst>
              <a:ext uri="{FF2B5EF4-FFF2-40B4-BE49-F238E27FC236}">
                <a16:creationId xmlns:a16="http://schemas.microsoft.com/office/drawing/2014/main" id="{BC85E4AB-A8B8-744C-912C-B4649B3CC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7" y="6467448"/>
            <a:ext cx="109728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B2496F-B726-4E4A-A9E1-C8D5838242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18605" b="36617"/>
          <a:stretch/>
        </p:blipFill>
        <p:spPr>
          <a:xfrm>
            <a:off x="10762939" y="5673469"/>
            <a:ext cx="1534775" cy="118453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CC12FDA-4BEA-7F48-9A28-653BAEB6556B}"/>
              </a:ext>
            </a:extLst>
          </p:cNvPr>
          <p:cNvSpPr/>
          <p:nvPr/>
        </p:nvSpPr>
        <p:spPr>
          <a:xfrm>
            <a:off x="10197885" y="1332505"/>
            <a:ext cx="1794117" cy="2327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IN" b="1" dirty="0">
                <a:solidFill>
                  <a:srgbClr val="2A786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Thematic Groups</a:t>
            </a:r>
          </a:p>
          <a:p>
            <a:r>
              <a:rPr lang="en-IN" dirty="0"/>
              <a:t>Academics Scientists Engineers Lawyers</a:t>
            </a:r>
          </a:p>
          <a:p>
            <a:r>
              <a:rPr lang="en-IN" dirty="0"/>
              <a:t>Students Corporates </a:t>
            </a:r>
          </a:p>
          <a:p>
            <a:r>
              <a:rPr lang="en-IN" dirty="0"/>
              <a:t>Government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091511-870A-4F45-8DE8-6F5079B47DA8}"/>
              </a:ext>
            </a:extLst>
          </p:cNvPr>
          <p:cNvSpPr/>
          <p:nvPr/>
        </p:nvSpPr>
        <p:spPr>
          <a:xfrm>
            <a:off x="365442" y="3827811"/>
            <a:ext cx="573055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dirty="0">
                <a:solidFill>
                  <a:srgbClr val="007F80"/>
                </a:solidFill>
              </a:rPr>
              <a:t>Overview</a:t>
            </a:r>
          </a:p>
          <a:p>
            <a:pPr algn="just"/>
            <a:endParaRPr lang="en-IN" sz="800" b="1" dirty="0">
              <a:solidFill>
                <a:srgbClr val="007F80"/>
              </a:solidFill>
            </a:endParaRPr>
          </a:p>
          <a:p>
            <a:pPr algn="just"/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Located in suburbs of a metro city in rural India engages with the society to offer research-based holistic and sustainable solutions to some of the persisting environmental and societal issues by identifying areas of immediate attention and implement feasible solutions</a:t>
            </a:r>
            <a:endParaRPr lang="en-IN" dirty="0">
              <a:solidFill>
                <a:srgbClr val="53565A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56542-6905-1844-AABB-851E101F74D4}"/>
              </a:ext>
            </a:extLst>
          </p:cNvPr>
          <p:cNvSpPr txBox="1"/>
          <p:nvPr/>
        </p:nvSpPr>
        <p:spPr>
          <a:xfrm>
            <a:off x="6149019" y="3937854"/>
            <a:ext cx="58429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IN" b="1" dirty="0">
              <a:solidFill>
                <a:srgbClr val="007F80"/>
              </a:solidFill>
            </a:endParaRPr>
          </a:p>
          <a:p>
            <a:pPr algn="just"/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The project encourages and empowers communities to attain “sustainable living” through indigenous practices backed by modern technologies as needed, encompassing the areas of education, health, water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41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759CF-ADF1-F445-8999-274A8273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71" y="176439"/>
            <a:ext cx="10515600" cy="1325563"/>
          </a:xfrm>
        </p:spPr>
        <p:txBody>
          <a:bodyPr/>
          <a:lstStyle/>
          <a:p>
            <a:r>
              <a:rPr lang="en-US" sz="4300" b="1" dirty="0">
                <a:solidFill>
                  <a:srgbClr val="2A786C"/>
                </a:solidFill>
              </a:rPr>
              <a:t>Research</a:t>
            </a:r>
            <a:r>
              <a:rPr lang="en-US" b="1" dirty="0"/>
              <a:t> </a:t>
            </a:r>
            <a:r>
              <a:rPr lang="en-US" sz="4300" b="1" dirty="0">
                <a:solidFill>
                  <a:srgbClr val="2A786C"/>
                </a:solidFill>
              </a:rPr>
              <a:t>Expectations</a:t>
            </a:r>
          </a:p>
        </p:txBody>
      </p:sp>
      <p:pic>
        <p:nvPicPr>
          <p:cNvPr id="4098" name="Picture 2" descr="page5image5816880">
            <a:extLst>
              <a:ext uri="{FF2B5EF4-FFF2-40B4-BE49-F238E27FC236}">
                <a16:creationId xmlns:a16="http://schemas.microsoft.com/office/drawing/2014/main" id="{620AAB6D-C050-6347-A91E-D28EF89AD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382" y="1366618"/>
            <a:ext cx="1918168" cy="157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page5image5848496">
            <a:extLst>
              <a:ext uri="{FF2B5EF4-FFF2-40B4-BE49-F238E27FC236}">
                <a16:creationId xmlns:a16="http://schemas.microsoft.com/office/drawing/2014/main" id="{CA0DAA53-B580-344D-A858-8EDF3C599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611" y="1887345"/>
            <a:ext cx="719313" cy="71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D4CC37-BB14-AE40-9DB5-E522DE11B229}"/>
              </a:ext>
            </a:extLst>
          </p:cNvPr>
          <p:cNvSpPr/>
          <p:nvPr/>
        </p:nvSpPr>
        <p:spPr>
          <a:xfrm>
            <a:off x="9722095" y="2902033"/>
            <a:ext cx="18082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>
                <a:solidFill>
                  <a:srgbClr val="2A786C"/>
                </a:solidFill>
                <a:latin typeface="Franklin Gothic Demi" panose="020B0603020102020204" pitchFamily="34" charset="0"/>
              </a:rPr>
              <a:t>IMPACT</a:t>
            </a:r>
            <a:r>
              <a:rPr lang="en-IN" sz="1600" dirty="0">
                <a:solidFill>
                  <a:srgbClr val="3AA5DD"/>
                </a:solidFill>
                <a:latin typeface="Franklin Gothic Demi" panose="020B0603020102020204" pitchFamily="34" charset="0"/>
              </a:rPr>
              <a:t> </a:t>
            </a:r>
            <a:endParaRPr lang="en-IN" sz="1600" dirty="0">
              <a:effectLst/>
            </a:endParaRPr>
          </a:p>
        </p:txBody>
      </p:sp>
      <p:pic>
        <p:nvPicPr>
          <p:cNvPr id="9" name="Picture 2" descr="page5image5816880">
            <a:extLst>
              <a:ext uri="{FF2B5EF4-FFF2-40B4-BE49-F238E27FC236}">
                <a16:creationId xmlns:a16="http://schemas.microsoft.com/office/drawing/2014/main" id="{6406E270-3FE6-EC47-AAA2-9E682D75D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15" y="1373878"/>
            <a:ext cx="1918168" cy="157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age5image5816880">
            <a:extLst>
              <a:ext uri="{FF2B5EF4-FFF2-40B4-BE49-F238E27FC236}">
                <a16:creationId xmlns:a16="http://schemas.microsoft.com/office/drawing/2014/main" id="{A11BD43A-5FA3-C149-9700-32982DABD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446" y="1337367"/>
            <a:ext cx="1918168" cy="157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age5image5857440">
            <a:extLst>
              <a:ext uri="{FF2B5EF4-FFF2-40B4-BE49-F238E27FC236}">
                <a16:creationId xmlns:a16="http://schemas.microsoft.com/office/drawing/2014/main" id="{E527D598-F19D-4943-81FC-BF1F512C6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91" y="1859364"/>
            <a:ext cx="719313" cy="59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page5image7870352">
            <a:extLst>
              <a:ext uri="{FF2B5EF4-FFF2-40B4-BE49-F238E27FC236}">
                <a16:creationId xmlns:a16="http://schemas.microsoft.com/office/drawing/2014/main" id="{161F36CB-DC39-B64D-9C71-2F1DCBE6C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873" y="1801162"/>
            <a:ext cx="719313" cy="58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FA8CDE-B70B-9E4A-AA47-222A34E39F13}"/>
              </a:ext>
            </a:extLst>
          </p:cNvPr>
          <p:cNvSpPr/>
          <p:nvPr/>
        </p:nvSpPr>
        <p:spPr>
          <a:xfrm>
            <a:off x="621115" y="2939482"/>
            <a:ext cx="21084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>
                <a:solidFill>
                  <a:srgbClr val="2A786C"/>
                </a:solidFill>
                <a:latin typeface="Franklin Gothic Demi" panose="020B0603020102020204" pitchFamily="34" charset="0"/>
              </a:rPr>
              <a:t>CHALLENGE-DRIVEN</a:t>
            </a:r>
            <a:r>
              <a:rPr lang="en-IN" sz="1600" dirty="0">
                <a:solidFill>
                  <a:srgbClr val="3AA5DD"/>
                </a:solidFill>
                <a:latin typeface="Franklin Gothic Demi" panose="020B0603020102020204" pitchFamily="34" charset="0"/>
              </a:rPr>
              <a:t> </a:t>
            </a:r>
            <a:endParaRPr lang="en-IN" sz="1600" dirty="0"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D6F36F-A657-3149-84FB-09B521AC0282}"/>
              </a:ext>
            </a:extLst>
          </p:cNvPr>
          <p:cNvSpPr/>
          <p:nvPr/>
        </p:nvSpPr>
        <p:spPr>
          <a:xfrm>
            <a:off x="3471010" y="2912031"/>
            <a:ext cx="20683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600" dirty="0">
                <a:solidFill>
                  <a:srgbClr val="2A786C"/>
                </a:solidFill>
                <a:latin typeface="Franklin Gothic Demi" panose="020B0603020102020204" pitchFamily="34" charset="0"/>
              </a:rPr>
              <a:t>INTERDISCIPLINARY</a:t>
            </a:r>
            <a:r>
              <a:rPr lang="en-IN" sz="1600" dirty="0">
                <a:solidFill>
                  <a:srgbClr val="3AA5DD"/>
                </a:solidFill>
                <a:latin typeface="Franklin Gothic Demi" panose="020B0603020102020204" pitchFamily="34" charset="0"/>
              </a:rPr>
              <a:t> </a:t>
            </a:r>
            <a:endParaRPr lang="en-IN" sz="1600" dirty="0">
              <a:effectLst/>
            </a:endParaRPr>
          </a:p>
        </p:txBody>
      </p:sp>
      <p:pic>
        <p:nvPicPr>
          <p:cNvPr id="14" name="Picture 2" descr="page5image5816880">
            <a:extLst>
              <a:ext uri="{FF2B5EF4-FFF2-40B4-BE49-F238E27FC236}">
                <a16:creationId xmlns:a16="http://schemas.microsoft.com/office/drawing/2014/main" id="{EF69253F-EAE0-C940-986F-BAAACAAD5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333" y="1337367"/>
            <a:ext cx="1918168" cy="157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age5image3798560">
            <a:extLst>
              <a:ext uri="{FF2B5EF4-FFF2-40B4-BE49-F238E27FC236}">
                <a16:creationId xmlns:a16="http://schemas.microsoft.com/office/drawing/2014/main" id="{9F240097-47A4-F343-9CF8-E02488B4B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783" y="1737612"/>
            <a:ext cx="767267" cy="76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166DCE7-BEDF-B548-864E-77224F281519}"/>
              </a:ext>
            </a:extLst>
          </p:cNvPr>
          <p:cNvSpPr/>
          <p:nvPr/>
        </p:nvSpPr>
        <p:spPr>
          <a:xfrm>
            <a:off x="6441777" y="2876782"/>
            <a:ext cx="18957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600" dirty="0">
                <a:solidFill>
                  <a:srgbClr val="2A786C"/>
                </a:solidFill>
                <a:latin typeface="Franklin Gothic Demi" panose="020B0603020102020204" pitchFamily="34" charset="0"/>
              </a:rPr>
              <a:t>ALLIANCE</a:t>
            </a:r>
            <a:r>
              <a:rPr lang="en-IN" sz="1600" dirty="0">
                <a:solidFill>
                  <a:srgbClr val="3AA5DD"/>
                </a:solidFill>
                <a:latin typeface="Franklin Gothic Demi" panose="020B0603020102020204" pitchFamily="34" charset="0"/>
              </a:rPr>
              <a:t> </a:t>
            </a:r>
            <a:endParaRPr lang="en-IN" sz="1600" dirty="0"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1D81D7-E545-DD47-B72A-EA102D2D3754}"/>
              </a:ext>
            </a:extLst>
          </p:cNvPr>
          <p:cNvSpPr/>
          <p:nvPr/>
        </p:nvSpPr>
        <p:spPr>
          <a:xfrm>
            <a:off x="588540" y="3379019"/>
            <a:ext cx="23795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600" dirty="0">
                <a:latin typeface="Franklin Gothic Book" panose="020B0503020102020204" pitchFamily="34" charset="0"/>
              </a:rPr>
              <a:t>Involves students in experiential learning and research activities on issues concerning health, education and water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B7D55B-3E5B-CA43-B293-A82E97D448CE}"/>
              </a:ext>
            </a:extLst>
          </p:cNvPr>
          <p:cNvSpPr/>
          <p:nvPr/>
        </p:nvSpPr>
        <p:spPr>
          <a:xfrm>
            <a:off x="3261277" y="3374129"/>
            <a:ext cx="28650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>
                <a:latin typeface="Franklin Gothic Book" panose="020B0503020102020204" pitchFamily="34" charset="0"/>
              </a:rPr>
              <a:t>Business, engineering, and law faculty and students conduct effective research on various issues of economically weaker sections of society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E699CC-DDAF-024A-BCA8-9E313EC37A63}"/>
              </a:ext>
            </a:extLst>
          </p:cNvPr>
          <p:cNvSpPr/>
          <p:nvPr/>
        </p:nvSpPr>
        <p:spPr>
          <a:xfrm>
            <a:off x="6419333" y="3388239"/>
            <a:ext cx="25627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>
                <a:latin typeface="Franklin Gothic Book" panose="020B0503020102020204" pitchFamily="34" charset="0"/>
              </a:rPr>
              <a:t>Applying technologies and expertise developed at Alliance to solve human-centric problems. </a:t>
            </a:r>
            <a:endParaRPr lang="en-IN" sz="1600" dirty="0">
              <a:effectLst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0A849C-E35E-F442-A5C7-4CFBCEA0D1BF}"/>
              </a:ext>
            </a:extLst>
          </p:cNvPr>
          <p:cNvSpPr/>
          <p:nvPr/>
        </p:nvSpPr>
        <p:spPr>
          <a:xfrm>
            <a:off x="9219408" y="3369885"/>
            <a:ext cx="26970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>
                <a:latin typeface="Franklin Gothic Book" panose="020B0503020102020204" pitchFamily="34" charset="0"/>
              </a:rPr>
              <a:t>Aim for real projects that are innovative and </a:t>
            </a:r>
            <a:r>
              <a:rPr lang="en-IN" sz="1600" dirty="0"/>
              <a:t>that benefit environment and the society at large raising the standard of living of the poor</a:t>
            </a:r>
            <a:endParaRPr lang="en-IN" sz="1600" dirty="0">
              <a:effectLst/>
            </a:endParaRPr>
          </a:p>
        </p:txBody>
      </p:sp>
      <p:pic>
        <p:nvPicPr>
          <p:cNvPr id="21" name="Picture 1" descr="page23image3839840">
            <a:extLst>
              <a:ext uri="{FF2B5EF4-FFF2-40B4-BE49-F238E27FC236}">
                <a16:creationId xmlns:a16="http://schemas.microsoft.com/office/drawing/2014/main" id="{1C2E483F-382C-FB4E-8233-D4DE8D4BA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1618"/>
            <a:ext cx="109728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7B115A7-52E3-3341-BCE3-9E368875B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632937"/>
              </p:ext>
            </p:extLst>
          </p:nvPr>
        </p:nvGraphicFramePr>
        <p:xfrm>
          <a:off x="621115" y="4951920"/>
          <a:ext cx="10819394" cy="13817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674756">
                  <a:extLst>
                    <a:ext uri="{9D8B030D-6E8A-4147-A177-3AD203B41FA5}">
                      <a16:colId xmlns:a16="http://schemas.microsoft.com/office/drawing/2014/main" val="343491768"/>
                    </a:ext>
                  </a:extLst>
                </a:gridCol>
                <a:gridCol w="5144638">
                  <a:extLst>
                    <a:ext uri="{9D8B030D-6E8A-4147-A177-3AD203B41FA5}">
                      <a16:colId xmlns:a16="http://schemas.microsoft.com/office/drawing/2014/main" val="12740375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0" dirty="0"/>
                        <a:t>Identify of current research and development needs</a:t>
                      </a:r>
                      <a:endParaRPr lang="en-US" sz="1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Design solution-focused action research</a:t>
                      </a:r>
                      <a:endParaRPr lang="en-US" sz="1800" b="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172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Research funding from public and private institutions</a:t>
                      </a:r>
                      <a:endParaRPr lang="en-US" sz="1800" b="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Conduct training courses, conferences, and seminars</a:t>
                      </a:r>
                      <a:endParaRPr lang="en-US" sz="1800" b="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6315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Collaborate with research agencies, universities and practitioners in India and abroad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Conduct baseline, need assessment and social impact assessment surveys</a:t>
                      </a:r>
                      <a:endParaRPr lang="en-US" sz="1800" b="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7536405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A12CCE8F-87B1-D844-A692-134AB78FF4A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18605" b="36617"/>
          <a:stretch/>
        </p:blipFill>
        <p:spPr>
          <a:xfrm>
            <a:off x="10762939" y="5673469"/>
            <a:ext cx="1534775" cy="118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75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99650-3F1C-9B4C-AAA6-EDCE4C6BF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IN" sz="4000" b="1" dirty="0">
                <a:solidFill>
                  <a:srgbClr val="2A786C"/>
                </a:solidFill>
              </a:rPr>
              <a:t>Sustainable Living Through Indigenous Practices</a:t>
            </a:r>
            <a:endParaRPr lang="en-US" sz="4000" b="1" dirty="0">
              <a:solidFill>
                <a:srgbClr val="2A786C"/>
              </a:solidFill>
            </a:endParaRPr>
          </a:p>
        </p:txBody>
      </p:sp>
      <p:pic>
        <p:nvPicPr>
          <p:cNvPr id="5121" name="Picture 1" descr="page9image3883296">
            <a:extLst>
              <a:ext uri="{FF2B5EF4-FFF2-40B4-BE49-F238E27FC236}">
                <a16:creationId xmlns:a16="http://schemas.microsoft.com/office/drawing/2014/main" id="{7885A443-822B-E547-B40E-BF9A40084E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322" y="2056140"/>
            <a:ext cx="4449406" cy="29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1BE9DA-65DE-3144-852E-96DA5073158A}"/>
              </a:ext>
            </a:extLst>
          </p:cNvPr>
          <p:cNvSpPr txBox="1"/>
          <p:nvPr/>
        </p:nvSpPr>
        <p:spPr>
          <a:xfrm>
            <a:off x="8531320" y="3188377"/>
            <a:ext cx="107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Research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F394AE-90B5-1548-A7FB-698F7AC9709C}"/>
              </a:ext>
            </a:extLst>
          </p:cNvPr>
          <p:cNvSpPr txBox="1"/>
          <p:nvPr/>
        </p:nvSpPr>
        <p:spPr>
          <a:xfrm rot="19473927">
            <a:off x="9826568" y="3628021"/>
            <a:ext cx="107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Impact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01905A-5DF5-CE4B-83E3-130185185705}"/>
              </a:ext>
            </a:extLst>
          </p:cNvPr>
          <p:cNvSpPr txBox="1"/>
          <p:nvPr/>
        </p:nvSpPr>
        <p:spPr>
          <a:xfrm>
            <a:off x="7162162" y="3744803"/>
            <a:ext cx="136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Innovation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7DA54B-5B88-E44F-9F45-F6C700097441}"/>
              </a:ext>
            </a:extLst>
          </p:cNvPr>
          <p:cNvSpPr txBox="1"/>
          <p:nvPr/>
        </p:nvSpPr>
        <p:spPr>
          <a:xfrm>
            <a:off x="8379504" y="2248427"/>
            <a:ext cx="149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Engagement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D98983-6FC4-0543-8D00-20A30B0673A4}"/>
              </a:ext>
            </a:extLst>
          </p:cNvPr>
          <p:cNvSpPr/>
          <p:nvPr/>
        </p:nvSpPr>
        <p:spPr>
          <a:xfrm>
            <a:off x="6835322" y="4820474"/>
            <a:ext cx="15972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dirty="0"/>
              <a:t>Making a difference and having impact </a:t>
            </a:r>
            <a:endParaRPr lang="en-IN" sz="1400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621ED4-43A6-0745-9B45-D7E5399A3DBE}"/>
              </a:ext>
            </a:extLst>
          </p:cNvPr>
          <p:cNvSpPr/>
          <p:nvPr/>
        </p:nvSpPr>
        <p:spPr>
          <a:xfrm>
            <a:off x="9819402" y="2060743"/>
            <a:ext cx="24657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dirty="0"/>
              <a:t>Intersection of academic/professional engagement </a:t>
            </a:r>
            <a:endParaRPr lang="en-IN" sz="1400" dirty="0"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1689E8-94E9-134A-9F64-5D37CB1F04D1}"/>
              </a:ext>
            </a:extLst>
          </p:cNvPr>
          <p:cNvSpPr/>
          <p:nvPr/>
        </p:nvSpPr>
        <p:spPr>
          <a:xfrm>
            <a:off x="9819402" y="4958973"/>
            <a:ext cx="1728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dirty="0"/>
              <a:t>Continuous improvement </a:t>
            </a:r>
            <a:endParaRPr lang="en-IN" sz="1400" dirty="0">
              <a:effectLst/>
            </a:endParaRPr>
          </a:p>
        </p:txBody>
      </p:sp>
      <p:pic>
        <p:nvPicPr>
          <p:cNvPr id="12" name="Picture 1" descr="page23image3839840">
            <a:extLst>
              <a:ext uri="{FF2B5EF4-FFF2-40B4-BE49-F238E27FC236}">
                <a16:creationId xmlns:a16="http://schemas.microsoft.com/office/drawing/2014/main" id="{3C71E187-9A58-F048-BBEE-19E74D283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1618"/>
            <a:ext cx="109728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44318E-6B1D-704F-A028-6F3D7176BF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18605" b="36617"/>
          <a:stretch/>
        </p:blipFill>
        <p:spPr>
          <a:xfrm>
            <a:off x="10762939" y="5673469"/>
            <a:ext cx="1534775" cy="11845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659FE1-A887-0F4C-B96B-9D89800619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708" y="1857917"/>
            <a:ext cx="2858273" cy="20876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D6BD32-EA39-5241-8050-68EEB1B126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355" y="4112807"/>
            <a:ext cx="2991792" cy="1945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125667-18F9-DC41-9ED8-AAD9456096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2276" y="1821024"/>
            <a:ext cx="2589005" cy="2047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E5DBC42-CE81-634E-A03A-F00508EF3DB7}"/>
              </a:ext>
            </a:extLst>
          </p:cNvPr>
          <p:cNvGrpSpPr/>
          <p:nvPr/>
        </p:nvGrpSpPr>
        <p:grpSpPr>
          <a:xfrm>
            <a:off x="4866590" y="4345146"/>
            <a:ext cx="1512003" cy="1440004"/>
            <a:chOff x="4182965" y="2613961"/>
            <a:chExt cx="1512003" cy="1440004"/>
          </a:xfrm>
          <a:scene3d>
            <a:camera prst="orthographicFront"/>
            <a:lightRig rig="chilly" dir="t"/>
          </a:scene3d>
        </p:grpSpPr>
        <p:sp>
          <p:nvSpPr>
            <p:cNvPr id="22" name="Oval 21">
              <a:hlinkClick r:id="" action="ppaction://noaction"/>
              <a:extLst>
                <a:ext uri="{FF2B5EF4-FFF2-40B4-BE49-F238E27FC236}">
                  <a16:creationId xmlns:a16="http://schemas.microsoft.com/office/drawing/2014/main" id="{BA608374-D47C-1742-BE48-AF3C47B2C44E}"/>
                </a:ext>
              </a:extLst>
            </p:cNvPr>
            <p:cNvSpPr/>
            <p:nvPr/>
          </p:nvSpPr>
          <p:spPr>
            <a:xfrm>
              <a:off x="4182965" y="2613961"/>
              <a:ext cx="1512003" cy="144000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582145"/>
                <a:satOff val="-33571"/>
                <a:lumOff val="345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4">
              <a:extLst>
                <a:ext uri="{FF2B5EF4-FFF2-40B4-BE49-F238E27FC236}">
                  <a16:creationId xmlns:a16="http://schemas.microsoft.com/office/drawing/2014/main" id="{C92E6431-2FFE-5B42-B981-FA0B048B6254}"/>
                </a:ext>
              </a:extLst>
            </p:cNvPr>
            <p:cNvSpPr txBox="1"/>
            <p:nvPr/>
          </p:nvSpPr>
          <p:spPr>
            <a:xfrm>
              <a:off x="4404393" y="2824845"/>
              <a:ext cx="1069147" cy="10182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0" kern="1200" dirty="0">
                  <a:solidFill>
                    <a:schemeClr val="tx1"/>
                  </a:solidFill>
                </a:rPr>
                <a:t>Implementation of Right to Education</a:t>
              </a:r>
              <a:endPara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A12FE0A-AFA0-F147-9D41-9A7F74E9152F}"/>
              </a:ext>
            </a:extLst>
          </p:cNvPr>
          <p:cNvGrpSpPr/>
          <p:nvPr/>
        </p:nvGrpSpPr>
        <p:grpSpPr>
          <a:xfrm>
            <a:off x="3477837" y="4345146"/>
            <a:ext cx="1512003" cy="1440004"/>
            <a:chOff x="420760" y="2761248"/>
            <a:chExt cx="1512003" cy="1440004"/>
          </a:xfrm>
          <a:scene3d>
            <a:camera prst="orthographicFront"/>
            <a:lightRig rig="chilly" dir="t"/>
          </a:scene3d>
        </p:grpSpPr>
        <p:sp>
          <p:nvSpPr>
            <p:cNvPr id="20" name="Oval 19">
              <a:hlinkClick r:id="" action="ppaction://noaction"/>
              <a:extLst>
                <a:ext uri="{FF2B5EF4-FFF2-40B4-BE49-F238E27FC236}">
                  <a16:creationId xmlns:a16="http://schemas.microsoft.com/office/drawing/2014/main" id="{A10CF1A7-B223-7A4E-86A7-E85FB0F427C9}"/>
                </a:ext>
              </a:extLst>
            </p:cNvPr>
            <p:cNvSpPr/>
            <p:nvPr/>
          </p:nvSpPr>
          <p:spPr>
            <a:xfrm>
              <a:off x="420760" y="2761248"/>
              <a:ext cx="1512003" cy="1440004"/>
            </a:xfrm>
            <a:prstGeom prst="ellipse">
              <a:avLst/>
            </a:prstGeom>
            <a:solidFill>
              <a:schemeClr val="bg2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1164290"/>
                <a:satOff val="-67142"/>
                <a:lumOff val="69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6">
              <a:extLst>
                <a:ext uri="{FF2B5EF4-FFF2-40B4-BE49-F238E27FC236}">
                  <a16:creationId xmlns:a16="http://schemas.microsoft.com/office/drawing/2014/main" id="{ACFB469A-B375-974C-B51C-7D61F2FFBF6A}"/>
                </a:ext>
              </a:extLst>
            </p:cNvPr>
            <p:cNvSpPr txBox="1"/>
            <p:nvPr/>
          </p:nvSpPr>
          <p:spPr>
            <a:xfrm>
              <a:off x="642188" y="2972132"/>
              <a:ext cx="1069147" cy="10182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0" kern="1200" dirty="0">
                  <a:solidFill>
                    <a:schemeClr val="tx1"/>
                  </a:solidFill>
                </a:rPr>
                <a:t>Protection of livelihood &amp; regulation of street vending</a:t>
              </a:r>
              <a:endPara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D978CC8-A5D2-2642-804F-3588C4885E87}"/>
              </a:ext>
            </a:extLst>
          </p:cNvPr>
          <p:cNvSpPr/>
          <p:nvPr/>
        </p:nvSpPr>
        <p:spPr>
          <a:xfrm>
            <a:off x="3602276" y="5827915"/>
            <a:ext cx="48615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/>
              <a:t>Other research projects in Thrust Areas</a:t>
            </a:r>
          </a:p>
        </p:txBody>
      </p:sp>
    </p:spTree>
    <p:extLst>
      <p:ext uri="{BB962C8B-B14F-4D97-AF65-F5344CB8AC3E}">
        <p14:creationId xmlns:p14="http://schemas.microsoft.com/office/powerpoint/2010/main" val="2309833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468404A-B63E-584B-BD69-EB14F5E811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175475"/>
              </p:ext>
            </p:extLst>
          </p:nvPr>
        </p:nvGraphicFramePr>
        <p:xfrm>
          <a:off x="1516284" y="1175100"/>
          <a:ext cx="9144000" cy="486835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302223">
                  <a:extLst>
                    <a:ext uri="{9D8B030D-6E8A-4147-A177-3AD203B41FA5}">
                      <a16:colId xmlns:a16="http://schemas.microsoft.com/office/drawing/2014/main" val="3578857464"/>
                    </a:ext>
                  </a:extLst>
                </a:gridCol>
                <a:gridCol w="4841777">
                  <a:extLst>
                    <a:ext uri="{9D8B030D-6E8A-4147-A177-3AD203B41FA5}">
                      <a16:colId xmlns:a16="http://schemas.microsoft.com/office/drawing/2014/main" val="3328063585"/>
                    </a:ext>
                  </a:extLst>
                </a:gridCol>
              </a:tblGrid>
              <a:tr h="388150">
                <a:tc>
                  <a:txBody>
                    <a:bodyPr/>
                    <a:lstStyle/>
                    <a:p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</a:rPr>
                        <a:t>Enablers (inside and outside the institution) </a:t>
                      </a:r>
                    </a:p>
                  </a:txBody>
                  <a:tcPr anchor="ctr">
                    <a:solidFill>
                      <a:srgbClr val="49897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</a:rPr>
                        <a:t>Issues  (Obstacles and problems faced)</a:t>
                      </a:r>
                    </a:p>
                  </a:txBody>
                  <a:tcPr anchor="ctr">
                    <a:solidFill>
                      <a:srgbClr val="4989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159835"/>
                  </a:ext>
                </a:extLst>
              </a:tr>
              <a:tr h="6704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Inclusive Employment practices: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Hiring local workers wherever possible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49897E">
                            <a:tint val="66000"/>
                            <a:satMod val="160000"/>
                          </a:srgbClr>
                        </a:gs>
                        <a:gs pos="50000">
                          <a:srgbClr val="49897E">
                            <a:tint val="44500"/>
                            <a:satMod val="160000"/>
                          </a:srgbClr>
                        </a:gs>
                        <a:gs pos="100000">
                          <a:srgbClr val="49897E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effectLst/>
                        </a:rPr>
                        <a:t>Level of education of local community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49897E">
                            <a:tint val="66000"/>
                            <a:satMod val="160000"/>
                          </a:srgbClr>
                        </a:gs>
                        <a:gs pos="50000">
                          <a:srgbClr val="49897E">
                            <a:tint val="44500"/>
                            <a:satMod val="160000"/>
                          </a:srgbClr>
                        </a:gs>
                        <a:gs pos="100000">
                          <a:srgbClr val="49897E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76315357"/>
                  </a:ext>
                </a:extLst>
              </a:tr>
              <a:tr h="670440">
                <a:tc>
                  <a:txBody>
                    <a:bodyPr/>
                    <a:lstStyle/>
                    <a:p>
                      <a:r>
                        <a:rPr lang="en-IN" sz="1600" dirty="0">
                          <a:effectLst/>
                        </a:rPr>
                        <a:t>Outreach Programme:</a:t>
                      </a:r>
                    </a:p>
                    <a:p>
                      <a:r>
                        <a:rPr lang="en-IN" sz="1600" dirty="0">
                          <a:effectLst/>
                        </a:rPr>
                        <a:t>Adoption of five nearby villages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49897E">
                            <a:tint val="66000"/>
                            <a:satMod val="160000"/>
                          </a:srgbClr>
                        </a:gs>
                        <a:gs pos="50000">
                          <a:srgbClr val="49897E">
                            <a:tint val="44500"/>
                            <a:satMod val="160000"/>
                          </a:srgbClr>
                        </a:gs>
                        <a:gs pos="100000">
                          <a:srgbClr val="49897E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Multiple ethnic groups in the local community</a:t>
                      </a:r>
                    </a:p>
                    <a:p>
                      <a:endParaRPr lang="en-IN" sz="1600" dirty="0">
                        <a:effectLst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49897E">
                            <a:tint val="66000"/>
                            <a:satMod val="160000"/>
                          </a:srgbClr>
                        </a:gs>
                        <a:gs pos="50000">
                          <a:srgbClr val="49897E">
                            <a:tint val="44500"/>
                            <a:satMod val="160000"/>
                          </a:srgbClr>
                        </a:gs>
                        <a:gs pos="100000">
                          <a:srgbClr val="49897E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4932868"/>
                  </a:ext>
                </a:extLst>
              </a:tr>
              <a:tr h="6704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Bridging the gap between the University and the local community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49897E">
                            <a:tint val="66000"/>
                            <a:satMod val="160000"/>
                          </a:srgbClr>
                        </a:gs>
                        <a:gs pos="50000">
                          <a:srgbClr val="49897E">
                            <a:tint val="44500"/>
                            <a:satMod val="160000"/>
                          </a:srgbClr>
                        </a:gs>
                        <a:gs pos="100000">
                          <a:srgbClr val="49897E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>
                          <a:effectLst/>
                        </a:rPr>
                        <a:t>Language barriers – particularly communicating legal aspects in local languages 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49897E">
                            <a:tint val="66000"/>
                            <a:satMod val="160000"/>
                          </a:srgbClr>
                        </a:gs>
                        <a:gs pos="50000">
                          <a:srgbClr val="49897E">
                            <a:tint val="44500"/>
                            <a:satMod val="160000"/>
                          </a:srgbClr>
                        </a:gs>
                        <a:gs pos="100000">
                          <a:srgbClr val="49897E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81733870"/>
                  </a:ext>
                </a:extLst>
              </a:tr>
              <a:tr h="388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Changes in occupational patterns due to the Covid-19 pandemic: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Reverse migration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Restrictions on businesses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49897E">
                            <a:tint val="66000"/>
                            <a:satMod val="160000"/>
                          </a:srgbClr>
                        </a:gs>
                        <a:gs pos="50000">
                          <a:srgbClr val="49897E">
                            <a:tint val="44500"/>
                            <a:satMod val="160000"/>
                          </a:srgbClr>
                        </a:gs>
                        <a:gs pos="100000">
                          <a:srgbClr val="49897E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 barriers – limited access to women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49897E">
                            <a:tint val="66000"/>
                            <a:satMod val="160000"/>
                          </a:srgbClr>
                        </a:gs>
                        <a:gs pos="50000">
                          <a:srgbClr val="49897E">
                            <a:tint val="44500"/>
                            <a:satMod val="160000"/>
                          </a:srgbClr>
                        </a:gs>
                        <a:gs pos="100000">
                          <a:srgbClr val="49897E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79729851"/>
                  </a:ext>
                </a:extLst>
              </a:tr>
              <a:tr h="388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Legal Awareness: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Women’s rights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Vendors’ rights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49897E">
                            <a:tint val="66000"/>
                            <a:satMod val="160000"/>
                          </a:srgbClr>
                        </a:gs>
                        <a:gs pos="50000">
                          <a:srgbClr val="49897E">
                            <a:tint val="44500"/>
                            <a:satMod val="160000"/>
                          </a:srgbClr>
                        </a:gs>
                        <a:gs pos="100000">
                          <a:srgbClr val="49897E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Frequent lockdown restrictions – closure of “non-essentials” and curtailing of movement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49897E">
                            <a:tint val="66000"/>
                            <a:satMod val="160000"/>
                          </a:srgbClr>
                        </a:gs>
                        <a:gs pos="50000">
                          <a:srgbClr val="49897E">
                            <a:tint val="44500"/>
                            <a:satMod val="160000"/>
                          </a:srgbClr>
                        </a:gs>
                        <a:gs pos="100000">
                          <a:srgbClr val="49897E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43280640"/>
                  </a:ext>
                </a:extLst>
              </a:tr>
              <a:tr h="38815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Active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and enthusiastic participation of local women and youth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49897E">
                            <a:tint val="66000"/>
                            <a:satMod val="160000"/>
                          </a:srgbClr>
                        </a:gs>
                        <a:gs pos="50000">
                          <a:srgbClr val="49897E">
                            <a:tint val="44500"/>
                            <a:satMod val="160000"/>
                          </a:srgbClr>
                        </a:gs>
                        <a:gs pos="100000">
                          <a:srgbClr val="49897E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Political dimensions/interference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49897E">
                            <a:tint val="66000"/>
                            <a:satMod val="160000"/>
                          </a:srgbClr>
                        </a:gs>
                        <a:gs pos="50000">
                          <a:srgbClr val="49897E">
                            <a:tint val="44500"/>
                            <a:satMod val="160000"/>
                          </a:srgbClr>
                        </a:gs>
                        <a:gs pos="100000">
                          <a:srgbClr val="49897E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67768562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7D59E2B4-C223-C742-9900-38BE91216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112" y="437523"/>
            <a:ext cx="11484429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300" b="1" dirty="0">
                <a:solidFill>
                  <a:srgbClr val="2A786C"/>
                </a:solidFill>
                <a:latin typeface="+mj-lt"/>
                <a:ea typeface="+mj-ea"/>
                <a:cs typeface="+mj-cs"/>
              </a:rPr>
              <a:t>Enablers &amp; Challenges</a:t>
            </a:r>
          </a:p>
        </p:txBody>
      </p:sp>
      <p:pic>
        <p:nvPicPr>
          <p:cNvPr id="4" name="Picture 1" descr="page23image3839840">
            <a:extLst>
              <a:ext uri="{FF2B5EF4-FFF2-40B4-BE49-F238E27FC236}">
                <a16:creationId xmlns:a16="http://schemas.microsoft.com/office/drawing/2014/main" id="{4F6CBB86-30DF-7C46-A8EE-235ED4464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1618"/>
            <a:ext cx="109728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A3C4B6-4112-B146-92D5-685F89570C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18605" b="36617"/>
          <a:stretch/>
        </p:blipFill>
        <p:spPr>
          <a:xfrm>
            <a:off x="10762939" y="5673469"/>
            <a:ext cx="1534775" cy="118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85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extLst>
              <a:ext uri="{FF2B5EF4-FFF2-40B4-BE49-F238E27FC236}">
                <a16:creationId xmlns:a16="http://schemas.microsoft.com/office/drawing/2014/main" id="{9C73D4C6-C37C-A945-9286-8927397574CF}"/>
              </a:ext>
            </a:extLst>
          </p:cNvPr>
          <p:cNvSpPr/>
          <p:nvPr/>
        </p:nvSpPr>
        <p:spPr>
          <a:xfrm>
            <a:off x="6712358" y="1613740"/>
            <a:ext cx="3281615" cy="1680518"/>
          </a:xfrm>
          <a:prstGeom prst="homePlate">
            <a:avLst/>
          </a:prstGeom>
          <a:solidFill>
            <a:srgbClr val="498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IN" dirty="0"/>
              <a:t>Sustained Involvement of local community in tackling local social issues 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574FDF57-874D-EC40-A4EB-48F6D6BBA323}"/>
              </a:ext>
            </a:extLst>
          </p:cNvPr>
          <p:cNvSpPr/>
          <p:nvPr/>
        </p:nvSpPr>
        <p:spPr>
          <a:xfrm>
            <a:off x="4217158" y="1613740"/>
            <a:ext cx="3327713" cy="1680518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IN" sz="1600" dirty="0">
                <a:solidFill>
                  <a:schemeClr val="tx1"/>
                </a:solidFill>
              </a:rPr>
              <a:t>Involvement of local youth in developing content and propagating message to local community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2093204C-061A-FE41-A91E-559A83119240}"/>
              </a:ext>
            </a:extLst>
          </p:cNvPr>
          <p:cNvSpPr/>
          <p:nvPr/>
        </p:nvSpPr>
        <p:spPr>
          <a:xfrm>
            <a:off x="2094932" y="1609707"/>
            <a:ext cx="3098042" cy="1680518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IN" dirty="0">
                <a:solidFill>
                  <a:schemeClr val="tx1"/>
                </a:solidFill>
              </a:rPr>
              <a:t>Usage of local cultural media to construct the message  </a:t>
            </a:r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00D0F0AC-4FF0-0A43-9445-984B90BF5F8D}"/>
              </a:ext>
            </a:extLst>
          </p:cNvPr>
          <p:cNvSpPr/>
          <p:nvPr/>
        </p:nvSpPr>
        <p:spPr>
          <a:xfrm>
            <a:off x="318965" y="1613740"/>
            <a:ext cx="2674720" cy="1680518"/>
          </a:xfrm>
          <a:prstGeom prst="homePlate">
            <a:avLst/>
          </a:prstGeom>
          <a:solidFill>
            <a:srgbClr val="007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/>
              <a:t>Technology-enabled connect with the local community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023948-14FB-E84A-BA1A-4C39F19CD13A}"/>
              </a:ext>
            </a:extLst>
          </p:cNvPr>
          <p:cNvSpPr/>
          <p:nvPr/>
        </p:nvSpPr>
        <p:spPr>
          <a:xfrm>
            <a:off x="143300" y="491498"/>
            <a:ext cx="11698524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IN" sz="4000" b="1" dirty="0">
                <a:solidFill>
                  <a:srgbClr val="2A786C"/>
                </a:solidFill>
                <a:latin typeface="+mj-lt"/>
                <a:ea typeface="+mj-ea"/>
                <a:cs typeface="+mj-cs"/>
              </a:rPr>
              <a:t>Project Flow</a:t>
            </a:r>
          </a:p>
        </p:txBody>
      </p:sp>
      <p:pic>
        <p:nvPicPr>
          <p:cNvPr id="15" name="Picture 1" descr="page23image3839840">
            <a:extLst>
              <a:ext uri="{FF2B5EF4-FFF2-40B4-BE49-F238E27FC236}">
                <a16:creationId xmlns:a16="http://schemas.microsoft.com/office/drawing/2014/main" id="{BC85E4AB-A8B8-744C-912C-B4649B3CC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7" y="6467448"/>
            <a:ext cx="109728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B2496F-B726-4E4A-A9E1-C8D5838242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18605" b="36617"/>
          <a:stretch/>
        </p:blipFill>
        <p:spPr>
          <a:xfrm>
            <a:off x="10762939" y="5673469"/>
            <a:ext cx="1534775" cy="118453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CC12FDA-4BEA-7F48-9A28-653BAEB6556B}"/>
              </a:ext>
            </a:extLst>
          </p:cNvPr>
          <p:cNvSpPr/>
          <p:nvPr/>
        </p:nvSpPr>
        <p:spPr>
          <a:xfrm>
            <a:off x="10072048" y="1530697"/>
            <a:ext cx="2019868" cy="18660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IN" b="1" dirty="0">
                <a:solidFill>
                  <a:srgbClr val="2A786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Issues</a:t>
            </a:r>
          </a:p>
          <a:p>
            <a:r>
              <a:rPr lang="en-IN" sz="1600" dirty="0"/>
              <a:t>Livelihood</a:t>
            </a:r>
          </a:p>
          <a:p>
            <a:r>
              <a:rPr lang="en-IN" sz="1600" dirty="0"/>
              <a:t>Local handicrafts</a:t>
            </a:r>
          </a:p>
          <a:p>
            <a:r>
              <a:rPr lang="en-IN" sz="1600" dirty="0"/>
              <a:t>Small businesses</a:t>
            </a:r>
          </a:p>
          <a:p>
            <a:r>
              <a:rPr lang="en-IN" sz="1600" dirty="0"/>
              <a:t>Child nutrition/health</a:t>
            </a:r>
          </a:p>
          <a:p>
            <a:r>
              <a:rPr lang="en-IN" sz="1600" dirty="0"/>
              <a:t>Gender rights</a:t>
            </a:r>
          </a:p>
          <a:p>
            <a:r>
              <a:rPr lang="en-IN" sz="1600" dirty="0"/>
              <a:t>Right to Education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091511-870A-4F45-8DE8-6F5079B47DA8}"/>
              </a:ext>
            </a:extLst>
          </p:cNvPr>
          <p:cNvSpPr/>
          <p:nvPr/>
        </p:nvSpPr>
        <p:spPr>
          <a:xfrm>
            <a:off x="365442" y="3827811"/>
            <a:ext cx="57305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The project provides a sustainable methodology for empowering local communities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Connecting with the local community via digital platforms to overcome the lockdown restrictions and to understand local issues.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Developing content using local cultural media, such as street plays.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56542-6905-1844-AABB-851E101F74D4}"/>
              </a:ext>
            </a:extLst>
          </p:cNvPr>
          <p:cNvSpPr txBox="1"/>
          <p:nvPr/>
        </p:nvSpPr>
        <p:spPr>
          <a:xfrm>
            <a:off x="6149019" y="3937854"/>
            <a:ext cx="58429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Collaborating with local women and youth to develop greater awareness of issues and propagate this awareness to others in the local community, e.g. using social media.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The local community can extend this process to tackle other local social issues - sustainability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28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46D9E-4AEC-A04E-B486-4B4001CC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314" y="4187535"/>
            <a:ext cx="5183188" cy="2186776"/>
          </a:xfrm>
        </p:spPr>
        <p:txBody>
          <a:bodyPr>
            <a:normAutofit/>
          </a:bodyPr>
          <a:lstStyle/>
          <a:p>
            <a:pPr algn="ctr"/>
            <a:r>
              <a:rPr lang="en-IN" sz="7300" b="1" dirty="0">
                <a:solidFill>
                  <a:srgbClr val="2A786C"/>
                </a:solidFill>
              </a:rPr>
              <a:t>Thank  You</a:t>
            </a:r>
            <a:br>
              <a:rPr lang="en-IN" sz="7300" b="1" dirty="0">
                <a:solidFill>
                  <a:srgbClr val="2A786C"/>
                </a:solidFill>
              </a:rPr>
            </a:br>
            <a:br>
              <a:rPr lang="en-IN" sz="4000" b="1" dirty="0">
                <a:solidFill>
                  <a:srgbClr val="2A786C"/>
                </a:solidFill>
              </a:rPr>
            </a:br>
            <a:endParaRPr lang="en-US" sz="3900" b="1" dirty="0">
              <a:solidFill>
                <a:srgbClr val="2A786C"/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57C9A1D-42AB-F047-B041-43F6BFE481C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943" r="7943"/>
          <a:stretch>
            <a:fillRect/>
          </a:stretch>
        </p:blipFill>
        <p:spPr>
          <a:xfrm>
            <a:off x="6368838" y="1343402"/>
            <a:ext cx="2611446" cy="2062021"/>
          </a:xfrm>
          <a:prstGeom prst="hexagon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95EDD5-F849-3144-AAB4-DAD1881E6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50" y="3695099"/>
            <a:ext cx="3144551" cy="2443679"/>
          </a:xfrm>
          <a:prstGeom prst="rect">
            <a:avLst/>
          </a:prstGeom>
        </p:spPr>
      </p:pic>
      <p:pic>
        <p:nvPicPr>
          <p:cNvPr id="9" name="Picture 1" descr="page23image3839840">
            <a:extLst>
              <a:ext uri="{FF2B5EF4-FFF2-40B4-BE49-F238E27FC236}">
                <a16:creationId xmlns:a16="http://schemas.microsoft.com/office/drawing/2014/main" id="{4FEF299C-874D-0A4C-8551-3EAA49864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4878"/>
            <a:ext cx="109728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page5image3896512">
            <a:extLst>
              <a:ext uri="{FF2B5EF4-FFF2-40B4-BE49-F238E27FC236}">
                <a16:creationId xmlns:a16="http://schemas.microsoft.com/office/drawing/2014/main" id="{A2C1E77F-A383-984C-A02B-8579997052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" r="6624" b="25713"/>
          <a:stretch/>
        </p:blipFill>
        <p:spPr bwMode="auto">
          <a:xfrm>
            <a:off x="8915940" y="1464269"/>
            <a:ext cx="2070002" cy="2109963"/>
          </a:xfrm>
          <a:prstGeom prst="hexagon">
            <a:avLst/>
          </a:prstGeom>
          <a:solidFill>
            <a:schemeClr val="bg2">
              <a:alpha val="70000"/>
            </a:schemeClr>
          </a:solidFill>
        </p:spPr>
      </p:pic>
      <p:sp>
        <p:nvSpPr>
          <p:cNvPr id="5" name="Hexagon 4">
            <a:extLst>
              <a:ext uri="{FF2B5EF4-FFF2-40B4-BE49-F238E27FC236}">
                <a16:creationId xmlns:a16="http://schemas.microsoft.com/office/drawing/2014/main" id="{6204D612-7FB5-4444-8C78-1F0E42A27FC9}"/>
              </a:ext>
            </a:extLst>
          </p:cNvPr>
          <p:cNvSpPr/>
          <p:nvPr/>
        </p:nvSpPr>
        <p:spPr>
          <a:xfrm rot="5400000">
            <a:off x="8252913" y="1255576"/>
            <a:ext cx="682171" cy="621089"/>
          </a:xfrm>
          <a:prstGeom prst="hexagon">
            <a:avLst/>
          </a:prstGeom>
          <a:solidFill>
            <a:srgbClr val="49897E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CA4A010D-4962-EB4C-B9B1-CEA1BD7C11B1}"/>
              </a:ext>
            </a:extLst>
          </p:cNvPr>
          <p:cNvSpPr/>
          <p:nvPr/>
        </p:nvSpPr>
        <p:spPr>
          <a:xfrm rot="1573845">
            <a:off x="10328027" y="3292434"/>
            <a:ext cx="682171" cy="621089"/>
          </a:xfrm>
          <a:prstGeom prst="hexagon">
            <a:avLst/>
          </a:prstGeom>
          <a:solidFill>
            <a:schemeClr val="accent6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B4C9EA-B0AA-C144-B10E-2AAAD2F8D2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0493354" y="3744468"/>
            <a:ext cx="1174443" cy="1075705"/>
          </a:xfrm>
          <a:prstGeom prst="hexagon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E4D861-6D12-AB4F-8D38-18ED0AA6F4D9}"/>
              </a:ext>
            </a:extLst>
          </p:cNvPr>
          <p:cNvSpPr txBox="1"/>
          <p:nvPr/>
        </p:nvSpPr>
        <p:spPr>
          <a:xfrm>
            <a:off x="9774059" y="5215448"/>
            <a:ext cx="17901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Dr. Anubha Singh</a:t>
            </a:r>
          </a:p>
          <a:p>
            <a:r>
              <a:rPr lang="en-US" dirty="0"/>
              <a:t>Dr. Vivekanand</a:t>
            </a:r>
          </a:p>
          <a:p>
            <a:r>
              <a:rPr lang="en-US" dirty="0"/>
              <a:t>Prof. Mihir Dash</a:t>
            </a:r>
          </a:p>
        </p:txBody>
      </p:sp>
    </p:spTree>
    <p:extLst>
      <p:ext uri="{BB962C8B-B14F-4D97-AF65-F5344CB8AC3E}">
        <p14:creationId xmlns:p14="http://schemas.microsoft.com/office/powerpoint/2010/main" val="2009532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575</Words>
  <Application>Microsoft Macintosh PowerPoint</Application>
  <PresentationFormat>Widescreen</PresentationFormat>
  <Paragraphs>83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Franklin Gothic Book</vt:lpstr>
      <vt:lpstr>Franklin Gothic Demi</vt:lpstr>
      <vt:lpstr>Times New Roman</vt:lpstr>
      <vt:lpstr>Wingdings</vt:lpstr>
      <vt:lpstr>Office Theme</vt:lpstr>
      <vt:lpstr>Sustainable Living Through Indigenous Practices</vt:lpstr>
      <vt:lpstr>PowerPoint Presentation</vt:lpstr>
      <vt:lpstr>Research Expectations</vt:lpstr>
      <vt:lpstr>Sustainable Living Through Indigenous Practices</vt:lpstr>
      <vt:lpstr>PowerPoint Presentation</vt:lpstr>
      <vt:lpstr>PowerPoint Presentation</vt:lpstr>
      <vt:lpstr>Thank  You 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Having real impact with research</dc:title>
  <dc:creator>Anubha Singh</dc:creator>
  <cp:lastModifiedBy>Anubha Singh</cp:lastModifiedBy>
  <cp:revision>91</cp:revision>
  <dcterms:created xsi:type="dcterms:W3CDTF">2018-07-13T11:32:52Z</dcterms:created>
  <dcterms:modified xsi:type="dcterms:W3CDTF">2021-11-15T16:48:06Z</dcterms:modified>
</cp:coreProperties>
</file>